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3" r:id="rId1"/>
    <p:sldMasterId id="2147483685" r:id="rId2"/>
  </p:sldMasterIdLst>
  <p:notesMasterIdLst>
    <p:notesMasterId r:id="rId19"/>
  </p:notesMasterIdLst>
  <p:handoutMasterIdLst>
    <p:handoutMasterId r:id="rId20"/>
  </p:handoutMasterIdLst>
  <p:sldIdLst>
    <p:sldId id="343" r:id="rId3"/>
    <p:sldId id="407" r:id="rId4"/>
    <p:sldId id="446" r:id="rId5"/>
    <p:sldId id="434" r:id="rId6"/>
    <p:sldId id="460" r:id="rId7"/>
    <p:sldId id="461" r:id="rId8"/>
    <p:sldId id="470" r:id="rId9"/>
    <p:sldId id="452" r:id="rId10"/>
    <p:sldId id="464" r:id="rId11"/>
    <p:sldId id="465" r:id="rId12"/>
    <p:sldId id="466" r:id="rId13"/>
    <p:sldId id="468" r:id="rId14"/>
    <p:sldId id="469" r:id="rId15"/>
    <p:sldId id="463" r:id="rId16"/>
    <p:sldId id="462" r:id="rId17"/>
    <p:sldId id="443" r:id="rId18"/>
  </p:sldIdLst>
  <p:sldSz cx="13004800" cy="9753600"/>
  <p:notesSz cx="6797675" cy="9926638"/>
  <p:embeddedFontLst>
    <p:embeddedFont>
      <p:font typeface="Verdana" pitchFamily="34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Arial Narrow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5pPr>
    <a:lvl6pPr marL="2286000" algn="l" defTabSz="914400" rtl="0" eaLnBrk="1" latinLnBrk="0" hangingPunct="1">
      <a:defRPr sz="11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6pPr>
    <a:lvl7pPr marL="2743200" algn="l" defTabSz="914400" rtl="0" eaLnBrk="1" latinLnBrk="0" hangingPunct="1">
      <a:defRPr sz="11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7pPr>
    <a:lvl8pPr marL="3200400" algn="l" defTabSz="914400" rtl="0" eaLnBrk="1" latinLnBrk="0" hangingPunct="1">
      <a:defRPr sz="11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8pPr>
    <a:lvl9pPr marL="3657600" algn="l" defTabSz="914400" rtl="0" eaLnBrk="1" latinLnBrk="0" hangingPunct="1">
      <a:defRPr sz="11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3DFBB1D5-4CFC-4AB4-8DA5-E6C72B927D5F}">
          <p14:sldIdLst>
            <p14:sldId id="343"/>
            <p14:sldId id="407"/>
            <p14:sldId id="446"/>
            <p14:sldId id="434"/>
            <p14:sldId id="460"/>
            <p14:sldId id="461"/>
            <p14:sldId id="470"/>
            <p14:sldId id="452"/>
            <p14:sldId id="464"/>
            <p14:sldId id="465"/>
            <p14:sldId id="466"/>
            <p14:sldId id="468"/>
            <p14:sldId id="469"/>
            <p14:sldId id="463"/>
            <p14:sldId id="462"/>
            <p14:sldId id="44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4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4C8A3"/>
    <a:srgbClr val="1C1C1C"/>
    <a:srgbClr val="06FACC"/>
    <a:srgbClr val="333333"/>
    <a:srgbClr val="4D4D4D"/>
    <a:srgbClr val="FF6600"/>
    <a:srgbClr val="1DAA8C"/>
    <a:srgbClr val="7F7F7F"/>
    <a:srgbClr val="FFFFFF"/>
    <a:srgbClr val="00967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3" autoAdjust="0"/>
    <p:restoredTop sz="81329" autoAdjust="0"/>
  </p:normalViewPr>
  <p:slideViewPr>
    <p:cSldViewPr>
      <p:cViewPr varScale="1">
        <p:scale>
          <a:sx n="36" d="100"/>
          <a:sy n="36" d="100"/>
        </p:scale>
        <p:origin x="-852" y="-78"/>
      </p:cViewPr>
      <p:guideLst>
        <p:guide orient="horz" pos="3072"/>
        <p:guide pos="45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B9DAC-996B-48A7-8699-E776AA9CAC9E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97F59-B14D-4B63-BB9A-464E773AB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0992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BF931-060D-482D-92EF-ACE2A215172A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55D41-E577-4E14-8760-E7347584FB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952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5D41-E577-4E14-8760-E7347584FBC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4579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5D41-E577-4E14-8760-E7347584FBC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2918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5D41-E577-4E14-8760-E7347584FBC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5192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5D41-E577-4E14-8760-E7347584FBC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6780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5D41-E577-4E14-8760-E7347584FBC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7345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5D41-E577-4E14-8760-E7347584FBC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0079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5D41-E577-4E14-8760-E7347584FBC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6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5D41-E577-4E14-8760-E7347584FBC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598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5D41-E577-4E14-8760-E7347584FBC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6529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5D41-E577-4E14-8760-E7347584FBC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9483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5D41-E577-4E14-8760-E7347584FBC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970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25736" y="576064"/>
            <a:ext cx="12169352" cy="1276400"/>
          </a:xfrm>
        </p:spPr>
        <p:txBody>
          <a:bodyPr/>
          <a:lstStyle>
            <a:lvl1pPr marL="42863" indent="-42863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b="1" kern="1200" baseline="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  <a:sym typeface="Gill Sans" pitchFamily="-8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 bwMode="auto">
          <a:xfrm>
            <a:off x="598488" y="1852464"/>
            <a:ext cx="12169352" cy="0"/>
          </a:xfrm>
          <a:prstGeom prst="line">
            <a:avLst/>
          </a:prstGeom>
          <a:solidFill>
            <a:srgbClr val="000000"/>
          </a:solidFill>
          <a:ln w="34925" cap="flat" cmpd="sng" algn="ctr">
            <a:solidFill>
              <a:srgbClr val="1DAA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2084760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19400" y="628328"/>
            <a:ext cx="11953328" cy="1276400"/>
          </a:xfrm>
        </p:spPr>
        <p:txBody>
          <a:bodyPr/>
          <a:lstStyle>
            <a:lvl1pPr marL="42863" indent="-42863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b="1" u="none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  <a:sym typeface="Gill Sans" pitchFamily="-8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Rectangle 1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034104" y="3004592"/>
            <a:ext cx="4318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3pPr>
              <a:defRPr/>
            </a:lvl3pPr>
          </a:lstStyle>
          <a:p>
            <a:pPr lvl="0"/>
            <a:r>
              <a:rPr lang="ru-RU" altLang="ru-RU" dirty="0" smtClean="0">
                <a:sym typeface="Thonburi" pitchFamily="-84" charset="0"/>
              </a:rPr>
              <a:t>Образец текста</a:t>
            </a:r>
          </a:p>
          <a:p>
            <a:pPr lvl="1"/>
            <a:r>
              <a:rPr lang="ru-RU" altLang="ru-RU" dirty="0" smtClean="0">
                <a:sym typeface="Thonburi" pitchFamily="-84" charset="0"/>
              </a:rPr>
              <a:t>Второй уровень</a:t>
            </a:r>
          </a:p>
          <a:p>
            <a:pPr lvl="2"/>
            <a:r>
              <a:rPr lang="ru-RU" altLang="ru-RU" dirty="0" smtClean="0">
                <a:sym typeface="Thonburi" pitchFamily="-84" charset="0"/>
              </a:rPr>
              <a:t>- Третий уровень</a:t>
            </a:r>
          </a:p>
          <a:p>
            <a:pPr lvl="3"/>
            <a:r>
              <a:rPr lang="ru-RU" altLang="ru-RU" dirty="0" smtClean="0">
                <a:sym typeface="Thonburi" pitchFamily="-84" charset="0"/>
              </a:rPr>
              <a:t>Четвертый уровень</a:t>
            </a:r>
          </a:p>
          <a:p>
            <a:pPr lvl="4"/>
            <a:r>
              <a:rPr lang="ru-RU" altLang="ru-RU" dirty="0" smtClean="0">
                <a:sym typeface="Thonburi" pitchFamily="-84" charset="0"/>
              </a:rPr>
              <a:t>Пятый уровень</a:t>
            </a:r>
            <a:endParaRPr lang="en-US" altLang="ru-RU" dirty="0" smtClean="0">
              <a:sym typeface="Thonburi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35035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514346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+mn-lt"/>
              </a:defRPr>
            </a:lvl1pPr>
            <a:lvl2pPr marL="8001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2pPr>
            <a:lvl3pPr marL="1257300" indent="-342900">
              <a:buFont typeface="Verdana" panose="020B0604030504040204" pitchFamily="34" charset="0"/>
              <a:buChar char="−"/>
              <a:defRPr>
                <a:latin typeface="+mn-lt"/>
              </a:defRPr>
            </a:lvl3pPr>
            <a:lvl4pPr>
              <a:defRPr i="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246373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800"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30804556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7200" b="1"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38504" y="5981700"/>
            <a:ext cx="2082800" cy="3771900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73704" y="5981700"/>
            <a:ext cx="2082800" cy="3771900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184043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 marL="800100" indent="-342900">
              <a:buClr>
                <a:schemeClr val="accent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200150" indent="-285750">
              <a:buFontTx/>
              <a:buChar char="−"/>
              <a:defRPr sz="18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0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136053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663195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8749829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>
                <a:sym typeface="Thonburi" charset="0"/>
              </a:rPr>
              <a:t>Вставка рисунка</a:t>
            </a:r>
            <a:endParaRPr lang="en-US" noProof="0" smtClean="0">
              <a:sym typeface="Thonbu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6998314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443214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0"/>
            <a:ext cx="2616200" cy="975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0"/>
            <a:ext cx="7696200" cy="975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994392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1"/>
          <p:cNvSpPr>
            <a:spLocks/>
          </p:cNvSpPr>
          <p:nvPr userDrawn="1"/>
        </p:nvSpPr>
        <p:spPr bwMode="auto">
          <a:xfrm>
            <a:off x="7438500" y="5236840"/>
            <a:ext cx="4292600" cy="215900"/>
          </a:xfrm>
          <a:prstGeom prst="rect">
            <a:avLst/>
          </a:prstGeom>
          <a:solidFill>
            <a:srgbClr val="1DAA8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1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>
              <a:defRPr sz="11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>
              <a:defRPr sz="11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>
              <a:defRPr sz="11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>
              <a:defRPr sz="11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ru-RU" altLang="ru-RU">
              <a:latin typeface="Gill Sans"/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438500" y="5749280"/>
            <a:ext cx="4318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>
                <a:sym typeface="Thonburi" pitchFamily="-84" charset="0"/>
              </a:rPr>
              <a:t>Click to edit Master text styles</a:t>
            </a:r>
          </a:p>
          <a:p>
            <a:pPr lvl="1"/>
            <a:r>
              <a:rPr lang="en-US" altLang="ru-RU" dirty="0" smtClean="0">
                <a:sym typeface="Thonburi" pitchFamily="-84" charset="0"/>
              </a:rPr>
              <a:t>Second level</a:t>
            </a:r>
          </a:p>
          <a:p>
            <a:pPr lvl="2"/>
            <a:r>
              <a:rPr lang="en-US" altLang="ru-RU" dirty="0" smtClean="0">
                <a:sym typeface="Thonburi" pitchFamily="-84" charset="0"/>
              </a:rPr>
              <a:t>Third level</a:t>
            </a:r>
          </a:p>
          <a:p>
            <a:pPr lvl="3"/>
            <a:r>
              <a:rPr lang="en-US" altLang="ru-RU" dirty="0" smtClean="0">
                <a:sym typeface="Thonburi" pitchFamily="-84" charset="0"/>
              </a:rPr>
              <a:t>Fourth level</a:t>
            </a:r>
          </a:p>
          <a:p>
            <a:pPr lvl="4"/>
            <a:r>
              <a:rPr lang="en-US" altLang="ru-RU" dirty="0" smtClean="0">
                <a:sym typeface="Thonburi" pitchFamily="-8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09085351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/>
          <a:lstStyle/>
          <a:p>
            <a:fld id="{303752FC-3281-4B02-82CF-E2A2C6EBBF8D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/>
          <a:lstStyle/>
          <a:p>
            <a:fld id="{7EFADA68-6EBF-4005-B988-1DB27461B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816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2739847"/>
            <a:ext cx="11055350" cy="2090737"/>
          </a:xfrm>
        </p:spPr>
        <p:txBody>
          <a:bodyPr/>
          <a:lstStyle>
            <a:lvl1pPr marL="42863" indent="-42863"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800" b="1" kern="1200" dirty="0">
                <a:solidFill>
                  <a:srgbClr val="1DAA8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Gill Sans" pitchFamily="-84" charset="0"/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subtitle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 bwMode="auto">
          <a:xfrm flipV="1">
            <a:off x="981485" y="5033784"/>
            <a:ext cx="11880850" cy="87491"/>
          </a:xfrm>
          <a:prstGeom prst="line">
            <a:avLst/>
          </a:prstGeom>
          <a:solidFill>
            <a:srgbClr val="000000"/>
          </a:solidFill>
          <a:ln w="34925" cap="flat" cmpd="sng" algn="ctr">
            <a:solidFill>
              <a:srgbClr val="1DAA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305318312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443421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Clr>
                <a:srgbClr val="1DAA8C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57300" indent="-342900">
              <a:buFontTx/>
              <a:buChar char="−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255460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2302734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49555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6400"/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6400" b="1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Текст заголовка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7416800" y="5981700"/>
            <a:ext cx="4318000" cy="3771900"/>
          </a:xfrm>
          <a:prstGeom prst="rect">
            <a:avLst/>
          </a:prstGeom>
        </p:spPr>
        <p:txBody>
          <a:bodyPr lIns="0" tIns="0" rIns="0" bIns="0" anchor="t"/>
          <a:lstStyle>
            <a:lvl1pPr marL="368300" indent="-368300">
              <a:spcBef>
                <a:spcPts val="0"/>
              </a:spcBef>
              <a:buClrTx/>
              <a:buSzTx/>
              <a:buFontTx/>
              <a:buNone/>
              <a:defRPr sz="2200"/>
            </a:lvl1pPr>
            <a:lvl2pPr marL="792480" indent="-309880">
              <a:spcBef>
                <a:spcPts val="0"/>
              </a:spcBef>
              <a:buClrTx/>
              <a:buSzTx/>
              <a:buFontTx/>
              <a:buNone/>
              <a:defRPr sz="2200"/>
            </a:lvl2pPr>
            <a:lvl3pPr marL="1219200" indent="-241300">
              <a:spcBef>
                <a:spcPts val="0"/>
              </a:spcBef>
              <a:buClrTx/>
              <a:buSzTx/>
              <a:buFontTx/>
              <a:buNone/>
              <a:defRPr sz="2200"/>
            </a:lvl3pPr>
            <a:lvl4pPr marL="1701800" indent="-241300">
              <a:spcBef>
                <a:spcPts val="0"/>
              </a:spcBef>
              <a:buClrTx/>
              <a:buSzTx/>
              <a:buFontTx/>
              <a:buNone/>
              <a:defRPr sz="2200"/>
            </a:lvl4pPr>
            <a:lvl5pPr marL="2197100" indent="-241300">
              <a:spcBef>
                <a:spcPts val="0"/>
              </a:spcBef>
              <a:buClrTx/>
              <a:buSzTx/>
              <a:buFontTx/>
              <a:buNone/>
              <a:defRPr sz="22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2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2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2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2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2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rP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xmlns="" val="252507606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 marL="42863" indent="-42863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kern="1200" dirty="0">
                <a:solidFill>
                  <a:srgbClr val="1DAA8C"/>
                </a:solidFill>
                <a:latin typeface="Gill Sans"/>
                <a:ea typeface="Verdana" panose="020B0604030504040204" pitchFamily="34" charset="0"/>
                <a:cs typeface="Verdana" panose="020B0604030504040204" pitchFamily="34" charset="0"/>
                <a:sym typeface="Gill Sans" pitchFamily="-8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 flipV="1">
            <a:off x="981485" y="5033784"/>
            <a:ext cx="11880850" cy="87491"/>
          </a:xfrm>
          <a:prstGeom prst="line">
            <a:avLst/>
          </a:prstGeom>
          <a:solidFill>
            <a:srgbClr val="000000"/>
          </a:solidFill>
          <a:ln w="34925" cap="flat" cmpd="sng" algn="ctr">
            <a:solidFill>
              <a:srgbClr val="1DAA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322952971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6800" y="5981700"/>
            <a:ext cx="4318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>
                <a:sym typeface="Thonburi" pitchFamily="-84" charset="0"/>
              </a:rPr>
              <a:t>Click to edit Master text styles</a:t>
            </a:r>
          </a:p>
          <a:p>
            <a:pPr lvl="1"/>
            <a:r>
              <a:rPr lang="en-US" altLang="ru-RU" dirty="0" smtClean="0">
                <a:sym typeface="Thonburi" pitchFamily="-84" charset="0"/>
              </a:rPr>
              <a:t>Second level</a:t>
            </a:r>
          </a:p>
          <a:p>
            <a:pPr lvl="2"/>
            <a:r>
              <a:rPr lang="en-US" altLang="ru-RU" dirty="0" smtClean="0">
                <a:sym typeface="Thonburi" pitchFamily="-84" charset="0"/>
              </a:rPr>
              <a:t>Third level</a:t>
            </a:r>
          </a:p>
          <a:p>
            <a:pPr lvl="3"/>
            <a:r>
              <a:rPr lang="en-US" altLang="ru-RU" dirty="0" smtClean="0">
                <a:sym typeface="Thonburi" pitchFamily="-84" charset="0"/>
              </a:rPr>
              <a:t>Fourth level</a:t>
            </a:r>
          </a:p>
          <a:p>
            <a:pPr lvl="4"/>
            <a:r>
              <a:rPr lang="en-US" altLang="ru-RU" dirty="0" smtClean="0">
                <a:sym typeface="Thonburi" pitchFamily="-84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0"/>
            <a:ext cx="104648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>
                <a:sym typeface="Thonburi Bold" pitchFamily="-84" charset="0"/>
              </a:rPr>
              <a:t>Click to edit Master title style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488" y="412304"/>
            <a:ext cx="1606460" cy="41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991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11" r:id="rId2"/>
    <p:sldLayoutId id="2147483675" r:id="rId3"/>
    <p:sldLayoutId id="2147483680" r:id="rId4"/>
    <p:sldLayoutId id="2147483676" r:id="rId5"/>
    <p:sldLayoutId id="2147483677" r:id="rId6"/>
    <p:sldLayoutId id="2147483679" r:id="rId7"/>
    <p:sldLayoutId id="2147483712" r:id="rId8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  <a:sym typeface="Thonburi Bold" pitchFamily="-8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4D4D4D"/>
          </a:solidFill>
          <a:latin typeface="Thonburi Bold" charset="0"/>
          <a:ea typeface="ヒラギノ角ゴ ProN W6" charset="0"/>
          <a:cs typeface="ヒラギノ角ゴ ProN W6" charset="0"/>
          <a:sym typeface="Thonburi Bold" pitchFamily="-8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4D4D4D"/>
          </a:solidFill>
          <a:latin typeface="Thonburi Bold" charset="0"/>
          <a:ea typeface="ヒラギノ角ゴ ProN W6" charset="0"/>
          <a:cs typeface="ヒラギノ角ゴ ProN W6" charset="0"/>
          <a:sym typeface="Thonburi Bold" pitchFamily="-8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4D4D4D"/>
          </a:solidFill>
          <a:latin typeface="Thonburi Bold" charset="0"/>
          <a:ea typeface="ヒラギノ角ゴ ProN W6" charset="0"/>
          <a:cs typeface="ヒラギノ角ゴ ProN W6" charset="0"/>
          <a:sym typeface="Thonburi Bold" pitchFamily="-8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4D4D4D"/>
          </a:solidFill>
          <a:latin typeface="Thonburi Bold" charset="0"/>
          <a:ea typeface="ヒラギノ角ゴ ProN W6" charset="0"/>
          <a:cs typeface="ヒラギノ角ゴ ProN W6" charset="0"/>
          <a:sym typeface="Thonburi Bold" pitchFamily="-8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4D4D4D"/>
          </a:solidFill>
          <a:latin typeface="Thonburi Bold" charset="0"/>
          <a:ea typeface="ヒラギノ角ゴ ProN W6" charset="0"/>
          <a:cs typeface="ヒラギノ角ゴ ProN W6" charset="0"/>
          <a:sym typeface="Thonbu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4D4D4D"/>
          </a:solidFill>
          <a:latin typeface="Thonburi Bold" charset="0"/>
          <a:ea typeface="ヒラギノ角ゴ ProN W6" charset="0"/>
          <a:cs typeface="ヒラギノ角ゴ ProN W6" charset="0"/>
          <a:sym typeface="Thonbu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4D4D4D"/>
          </a:solidFill>
          <a:latin typeface="Thonburi Bold" charset="0"/>
          <a:ea typeface="ヒラギノ角ゴ ProN W6" charset="0"/>
          <a:cs typeface="ヒラギノ角ゴ ProN W6" charset="0"/>
          <a:sym typeface="Thonbu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4D4D4D"/>
          </a:solidFill>
          <a:latin typeface="Thonburi Bold" charset="0"/>
          <a:ea typeface="ヒラギノ角ゴ ProN W6" charset="0"/>
          <a:cs typeface="ヒラギノ角ゴ ProN W6" charset="0"/>
          <a:sym typeface="Thonburi Bold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  <a:sym typeface="Thonburi" pitchFamily="-84" charset="0"/>
        </a:defRPr>
      </a:lvl1pPr>
      <a:lvl2pPr marL="482600" indent="-25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  <a:sym typeface="Thonburi" pitchFamily="-84" charset="0"/>
        </a:defRPr>
      </a:lvl2pPr>
      <a:lvl3pPr marL="977900" indent="-635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  <a:sym typeface="Thonburi" pitchFamily="-84" charset="0"/>
        </a:defRPr>
      </a:lvl3pPr>
      <a:lvl4pPr marL="1460500" indent="-889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  <a:sym typeface="Thonburi" pitchFamily="-84" charset="0"/>
        </a:defRPr>
      </a:lvl4pPr>
      <a:lvl5pPr marL="1955800" indent="-1270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  <a:sym typeface="Thonburi" pitchFamily="-84" charset="0"/>
        </a:defRPr>
      </a:lvl5pPr>
      <a:lvl6pPr marL="2413000" algn="l" rtl="0" fontAlgn="base">
        <a:spcBef>
          <a:spcPct val="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  <a:sym typeface="Thonburi" charset="0"/>
        </a:defRPr>
      </a:lvl6pPr>
      <a:lvl7pPr marL="2870200" algn="l" rtl="0" fontAlgn="base">
        <a:spcBef>
          <a:spcPct val="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  <a:sym typeface="Thonburi" charset="0"/>
        </a:defRPr>
      </a:lvl7pPr>
      <a:lvl8pPr marL="3327400" algn="l" rtl="0" fontAlgn="base">
        <a:spcBef>
          <a:spcPct val="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  <a:sym typeface="Thonburi" charset="0"/>
        </a:defRPr>
      </a:lvl8pPr>
      <a:lvl9pPr marL="3784600" algn="l" rtl="0" fontAlgn="base">
        <a:spcBef>
          <a:spcPct val="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  <a:sym typeface="Thonbu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5884" userDrawn="1">
          <p15:clr>
            <a:srgbClr val="F26B43"/>
          </p15:clr>
        </p15:guide>
        <p15:guide id="2" pos="4096" userDrawn="1">
          <p15:clr>
            <a:srgbClr val="F26B43"/>
          </p15:clr>
        </p15:guide>
        <p15:guide id="3" pos="37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6800" y="5981700"/>
            <a:ext cx="4318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>
                <a:sym typeface="Thonburi" pitchFamily="-84" charset="0"/>
              </a:rPr>
              <a:t>Образец текста</a:t>
            </a:r>
          </a:p>
          <a:p>
            <a:pPr lvl="1"/>
            <a:r>
              <a:rPr lang="ru-RU" altLang="ru-RU" dirty="0" smtClean="0">
                <a:sym typeface="Thonburi" pitchFamily="-84" charset="0"/>
              </a:rPr>
              <a:t>Второй уровень</a:t>
            </a:r>
          </a:p>
          <a:p>
            <a:pPr lvl="2"/>
            <a:r>
              <a:rPr lang="ru-RU" altLang="ru-RU" dirty="0" smtClean="0">
                <a:sym typeface="Thonburi" pitchFamily="-84" charset="0"/>
              </a:rPr>
              <a:t>Третий уровень</a:t>
            </a:r>
          </a:p>
          <a:p>
            <a:pPr lvl="3"/>
            <a:r>
              <a:rPr lang="ru-RU" altLang="ru-RU" dirty="0" smtClean="0">
                <a:sym typeface="Thonburi" pitchFamily="-84" charset="0"/>
              </a:rPr>
              <a:t>Четвертый уровень</a:t>
            </a:r>
          </a:p>
          <a:p>
            <a:pPr lvl="4"/>
            <a:r>
              <a:rPr lang="ru-RU" altLang="ru-RU" dirty="0" smtClean="0">
                <a:sym typeface="Thonburi" pitchFamily="-84" charset="0"/>
              </a:rPr>
              <a:t>Пятый уровень</a:t>
            </a:r>
            <a:endParaRPr lang="en-US" altLang="ru-RU" dirty="0" smtClean="0">
              <a:sym typeface="Thonburi" pitchFamily="-8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0"/>
            <a:ext cx="117348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>
                <a:sym typeface="Thonburi Bold" pitchFamily="-84" charset="0"/>
              </a:rPr>
              <a:t>Образец заголовка</a:t>
            </a:r>
            <a:endParaRPr lang="en-US" altLang="ru-RU" dirty="0" smtClean="0">
              <a:sym typeface="Thonburi Bold" pitchFamily="-8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00" y="8765232"/>
            <a:ext cx="1678976" cy="43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32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13" r:id="rId1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66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  <a:sym typeface="Thonburi Bold" pitchFamily="-8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400">
          <a:solidFill>
            <a:srgbClr val="4D4D4D"/>
          </a:solidFill>
          <a:latin typeface="Thonburi Bold" charset="0"/>
          <a:ea typeface="ヒラギノ角ゴ ProN W6" charset="0"/>
          <a:cs typeface="ヒラギノ角ゴ ProN W6" charset="0"/>
          <a:sym typeface="Thonburi Bold" pitchFamily="-8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400">
          <a:solidFill>
            <a:srgbClr val="4D4D4D"/>
          </a:solidFill>
          <a:latin typeface="Thonburi Bold" charset="0"/>
          <a:ea typeface="ヒラギノ角ゴ ProN W6" charset="0"/>
          <a:cs typeface="ヒラギノ角ゴ ProN W6" charset="0"/>
          <a:sym typeface="Thonburi Bold" pitchFamily="-8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400">
          <a:solidFill>
            <a:srgbClr val="4D4D4D"/>
          </a:solidFill>
          <a:latin typeface="Thonburi Bold" charset="0"/>
          <a:ea typeface="ヒラギノ角ゴ ProN W6" charset="0"/>
          <a:cs typeface="ヒラギノ角ゴ ProN W6" charset="0"/>
          <a:sym typeface="Thonburi Bold" pitchFamily="-8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400">
          <a:solidFill>
            <a:srgbClr val="4D4D4D"/>
          </a:solidFill>
          <a:latin typeface="Thonburi Bold" charset="0"/>
          <a:ea typeface="ヒラギノ角ゴ ProN W6" charset="0"/>
          <a:cs typeface="ヒラギノ角ゴ ProN W6" charset="0"/>
          <a:sym typeface="Thonburi Bold" pitchFamily="-8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400">
          <a:solidFill>
            <a:srgbClr val="4D4D4D"/>
          </a:solidFill>
          <a:latin typeface="Thonburi Bold" charset="0"/>
          <a:ea typeface="ヒラギノ角ゴ ProN W6" charset="0"/>
          <a:cs typeface="ヒラギノ角ゴ ProN W6" charset="0"/>
          <a:sym typeface="Thonburi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400">
          <a:solidFill>
            <a:srgbClr val="4D4D4D"/>
          </a:solidFill>
          <a:latin typeface="Thonburi Bold" charset="0"/>
          <a:ea typeface="ヒラギノ角ゴ ProN W6" charset="0"/>
          <a:cs typeface="ヒラギノ角ゴ ProN W6" charset="0"/>
          <a:sym typeface="Thonburi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400">
          <a:solidFill>
            <a:srgbClr val="4D4D4D"/>
          </a:solidFill>
          <a:latin typeface="Thonburi Bold" charset="0"/>
          <a:ea typeface="ヒラギノ角ゴ ProN W6" charset="0"/>
          <a:cs typeface="ヒラギノ角ゴ ProN W6" charset="0"/>
          <a:sym typeface="Thonburi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400">
          <a:solidFill>
            <a:srgbClr val="4D4D4D"/>
          </a:solidFill>
          <a:latin typeface="Thonburi Bold" charset="0"/>
          <a:ea typeface="ヒラギノ角ゴ ProN W6" charset="0"/>
          <a:cs typeface="ヒラギノ角ゴ ProN W6" charset="0"/>
          <a:sym typeface="Thonburi Bold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>
              <a:lumMod val="85000"/>
              <a:lumOff val="15000"/>
            </a:schemeClr>
          </a:solidFill>
          <a:latin typeface="+mn-lt"/>
          <a:ea typeface="Verdana" panose="020B0604030504040204" pitchFamily="34" charset="0"/>
          <a:cs typeface="Verdana" panose="020B0604030504040204" pitchFamily="34" charset="0"/>
          <a:sym typeface="Thonburi" pitchFamily="-84" charset="0"/>
        </a:defRPr>
      </a:lvl1pPr>
      <a:lvl2pPr marL="482600" indent="-254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>
              <a:lumMod val="85000"/>
              <a:lumOff val="15000"/>
            </a:schemeClr>
          </a:solidFill>
          <a:latin typeface="+mn-lt"/>
          <a:ea typeface="Verdana" panose="020B0604030504040204" pitchFamily="34" charset="0"/>
          <a:cs typeface="Verdana" panose="020B0604030504040204" pitchFamily="34" charset="0"/>
          <a:sym typeface="Thonburi" pitchFamily="-84" charset="0"/>
        </a:defRPr>
      </a:lvl2pPr>
      <a:lvl3pPr marL="977900" indent="-635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>
              <a:lumMod val="85000"/>
              <a:lumOff val="15000"/>
            </a:schemeClr>
          </a:solidFill>
          <a:latin typeface="+mn-lt"/>
          <a:ea typeface="Verdana" panose="020B0604030504040204" pitchFamily="34" charset="0"/>
          <a:cs typeface="Verdana" panose="020B0604030504040204" pitchFamily="34" charset="0"/>
          <a:sym typeface="Thonburi" pitchFamily="-84" charset="0"/>
        </a:defRPr>
      </a:lvl3pPr>
      <a:lvl4pPr marL="1460500" indent="-889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>
              <a:lumMod val="85000"/>
              <a:lumOff val="15000"/>
            </a:schemeClr>
          </a:solidFill>
          <a:latin typeface="+mn-lt"/>
          <a:ea typeface="Verdana" panose="020B0604030504040204" pitchFamily="34" charset="0"/>
          <a:cs typeface="Verdana" panose="020B0604030504040204" pitchFamily="34" charset="0"/>
          <a:sym typeface="Thonburi" pitchFamily="-84" charset="0"/>
        </a:defRPr>
      </a:lvl4pPr>
      <a:lvl5pPr marL="1955800" indent="-1270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>
              <a:lumMod val="85000"/>
              <a:lumOff val="15000"/>
            </a:schemeClr>
          </a:solidFill>
          <a:latin typeface="+mn-lt"/>
          <a:ea typeface="Verdana" panose="020B0604030504040204" pitchFamily="34" charset="0"/>
          <a:cs typeface="Verdana" panose="020B0604030504040204" pitchFamily="34" charset="0"/>
          <a:sym typeface="Thonburi" pitchFamily="-84" charset="0"/>
        </a:defRPr>
      </a:lvl5pPr>
      <a:lvl6pPr marL="2413000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  <a:sym typeface="Thonburi" charset="0"/>
        </a:defRPr>
      </a:lvl6pPr>
      <a:lvl7pPr marL="2870200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  <a:sym typeface="Thonburi" charset="0"/>
        </a:defRPr>
      </a:lvl7pPr>
      <a:lvl8pPr marL="3327400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  <a:sym typeface="Thonburi" charset="0"/>
        </a:defRPr>
      </a:lvl8pPr>
      <a:lvl9pPr marL="3784600"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  <a:sym typeface="Thonbu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072" userDrawn="1">
          <p15:clr>
            <a:srgbClr val="F26B43"/>
          </p15:clr>
        </p15:guide>
        <p15:guide id="2" pos="4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png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emf"/><Relationship Id="rId11" Type="http://schemas.openxmlformats.org/officeDocument/2006/relationships/image" Target="../media/image13.png"/><Relationship Id="rId5" Type="http://schemas.openxmlformats.org/officeDocument/2006/relationships/image" Target="../media/image7.em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Relationship Id="rId1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/>
          </p:cNvSpPr>
          <p:nvPr/>
        </p:nvSpPr>
        <p:spPr bwMode="auto">
          <a:xfrm flipV="1">
            <a:off x="4507856" y="6604992"/>
            <a:ext cx="6387032" cy="143630"/>
          </a:xfrm>
          <a:prstGeom prst="rect">
            <a:avLst/>
          </a:prstGeom>
          <a:solidFill>
            <a:srgbClr val="1DAA8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1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>
              <a:defRPr sz="11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>
              <a:defRPr sz="11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>
              <a:defRPr sz="11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>
              <a:defRPr sz="11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ru-RU" altLang="ru-RU">
              <a:latin typeface="Gill San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4507856" y="46892"/>
            <a:ext cx="8496944" cy="581488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ru-RU" altLang="ru-RU" sz="4400" dirty="0">
                <a:solidFill>
                  <a:schemeClr val="tx1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Преимущества и недостатки интеграционного подхода: откровенный разговор</a:t>
            </a:r>
            <a:r>
              <a:rPr lang="ru-RU" altLang="ru-RU" sz="4400" dirty="0" smtClean="0">
                <a:solidFill>
                  <a:schemeClr val="tx1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4400" b="1" dirty="0" smtClean="0">
                <a:latin typeface="Sommet Rounded Black" panose="02000503030000020004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4400" b="1" dirty="0" smtClean="0">
                <a:latin typeface="Sommet Rounded Black" panose="02000503030000020004" pitchFamily="50" charset="-52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altLang="ru-RU" sz="4400" b="1" dirty="0">
              <a:latin typeface="Sommet Rounded Black" panose="02000503030000020004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idx="1"/>
          </p:nvPr>
        </p:nvSpPr>
        <p:spPr>
          <a:xfrm>
            <a:off x="4839320" y="6890865"/>
            <a:ext cx="4318000" cy="863600"/>
          </a:xfrm>
        </p:spPr>
        <p:txBody>
          <a:bodyPr/>
          <a:lstStyle/>
          <a:p>
            <a:pPr marL="0" indent="0" eaLnBrk="1" hangingPunct="1"/>
            <a:r>
              <a:rPr lang="ru-RU" altLang="ru-RU" dirty="0" smtClean="0">
                <a:latin typeface="+mj-lt"/>
              </a:rPr>
              <a:t>12.04.</a:t>
            </a:r>
            <a:r>
              <a:rPr lang="ru-RU" altLang="ru-RU" sz="2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5645" y="2954336"/>
            <a:ext cx="2907444" cy="29074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07856" y="5378212"/>
            <a:ext cx="53447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chemeClr val="accent4">
                    <a:lumMod val="75000"/>
                  </a:schemeClr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N3.</a:t>
            </a:r>
            <a:r>
              <a:rPr lang="ru-RU" sz="4400" b="1" dirty="0">
                <a:solidFill>
                  <a:schemeClr val="accent4">
                    <a:lumMod val="75000"/>
                  </a:schemeClr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Здравоохранение»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3679093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92812" y="628328"/>
            <a:ext cx="12479064" cy="894532"/>
          </a:xfrm>
          <a:prstGeom prst="rect">
            <a:avLst/>
          </a:prstGeom>
          <a:noFill/>
        </p:spPr>
        <p:txBody>
          <a:bodyPr vert="horz" lIns="130048" tIns="65024" rIns="130048" bIns="65024" rtlCol="0" anchor="b">
            <a:noAutofit/>
          </a:bodyPr>
          <a:lstStyle>
            <a:defPPr>
              <a:defRPr lang="en-US"/>
            </a:defPPr>
            <a:lvl1pPr marL="42863" indent="-42863" algn="ctr">
              <a:defRPr sz="4800" b="1">
                <a:solidFill>
                  <a:schemeClr val="bg1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04C8A3"/>
                </a:solidFill>
                <a:sym typeface="Thonburi Bold" pitchFamily="-84" charset="0"/>
              </a:rPr>
              <a:t>Развитие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783734" y="2081929"/>
            <a:ext cx="11958198" cy="7738578"/>
            <a:chOff x="712828" y="2113806"/>
            <a:chExt cx="12296980" cy="7738578"/>
          </a:xfrm>
        </p:grpSpPr>
        <p:pic>
          <p:nvPicPr>
            <p:cNvPr id="10" name="Picture 2" descr="http://www.hannaharendtcenter.org/wp-content/uploads/2013/10/revolution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822" t="33690" r="47911" b="-18471"/>
            <a:stretch/>
          </p:blipFill>
          <p:spPr bwMode="auto">
            <a:xfrm>
              <a:off x="717836" y="2113806"/>
              <a:ext cx="6096521" cy="7738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712828" y="6643045"/>
              <a:ext cx="6101529" cy="1443189"/>
            </a:xfrm>
            <a:prstGeom prst="rect">
              <a:avLst/>
            </a:prstGeom>
            <a:solidFill>
              <a:srgbClr val="333333">
                <a:alpha val="69804"/>
              </a:srgbClr>
            </a:solidFill>
          </p:spPr>
          <p:txBody>
            <a:bodyPr vert="horz" lIns="130048" tIns="65024" rIns="130048" bIns="65024" rtlCol="0" anchor="t">
              <a:noAutofit/>
            </a:bodyPr>
            <a:lstStyle/>
            <a:p>
              <a:pPr marL="42863" indent="-42863"/>
              <a:r>
                <a:rPr lang="ru-RU" sz="3800" b="1" dirty="0">
                  <a:solidFill>
                    <a:srgbClr val="FFC000"/>
                  </a:solidFill>
                  <a:latin typeface="Sommet Rounded Black" panose="02000503030000020004" pitchFamily="50" charset="-52"/>
                  <a:ea typeface="Verdana" panose="020B0604030504040204" pitchFamily="34" charset="0"/>
                  <a:cs typeface="Arial" panose="020B0604020202020204" pitchFamily="34" charset="0"/>
                </a:rPr>
                <a:t>ЕМИС </a:t>
              </a:r>
            </a:p>
            <a:p>
              <a:pPr marL="42863" indent="-42863"/>
              <a:endParaRPr lang="ru-RU" sz="1400" b="1" dirty="0">
                <a:solidFill>
                  <a:srgbClr val="FFC000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42863" indent="-42863"/>
              <a:r>
                <a:rPr lang="ru-RU" sz="3800" b="1" dirty="0" smtClean="0">
                  <a:solidFill>
                    <a:srgbClr val="FFC000"/>
                  </a:solidFill>
                  <a:latin typeface="Sommet Rounded Black" panose="02000503030000020004" pitchFamily="50" charset="-52"/>
                  <a:ea typeface="Verdana" panose="020B0604030504040204" pitchFamily="34" charset="0"/>
                  <a:cs typeface="Arial" panose="020B0604020202020204" pitchFamily="34" charset="0"/>
                </a:rPr>
                <a:t>Революционный путь</a:t>
              </a:r>
              <a:endParaRPr lang="ru-RU" sz="3800" b="1" dirty="0">
                <a:solidFill>
                  <a:srgbClr val="FFC000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6" descr="http://greenofis.com.ua/wp-content/uploads/2015/10/mal-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6456" y="2113806"/>
              <a:ext cx="6003352" cy="6003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7006456" y="6643046"/>
              <a:ext cx="5998344" cy="1443189"/>
            </a:xfrm>
            <a:prstGeom prst="rect">
              <a:avLst/>
            </a:prstGeom>
            <a:solidFill>
              <a:srgbClr val="333333">
                <a:alpha val="69804"/>
              </a:srgbClr>
            </a:solidFill>
          </p:spPr>
          <p:txBody>
            <a:bodyPr vert="horz" lIns="130048" tIns="65024" rIns="130048" bIns="65024" rtlCol="0" anchor="t">
              <a:noAutofit/>
            </a:bodyPr>
            <a:lstStyle/>
            <a:p>
              <a:pPr marL="265113" indent="-42863"/>
              <a:r>
                <a:rPr lang="ru-RU" sz="3800" b="1" dirty="0">
                  <a:solidFill>
                    <a:srgbClr val="06FACC"/>
                  </a:solidFill>
                  <a:latin typeface="Sommet Rounded Black" panose="02000503030000020004" pitchFamily="50" charset="-52"/>
                  <a:ea typeface="Verdana" panose="020B0604030504040204" pitchFamily="34" charset="0"/>
                  <a:cs typeface="Arial" panose="020B0604020202020204" pitchFamily="34" charset="0"/>
                </a:rPr>
                <a:t>ШИНА</a:t>
              </a:r>
            </a:p>
            <a:p>
              <a:pPr marL="265113" indent="-42863"/>
              <a:endParaRPr lang="ru-RU" sz="1400" b="1" dirty="0">
                <a:solidFill>
                  <a:srgbClr val="06FACC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65113" indent="-42863"/>
              <a:r>
                <a:rPr lang="ru-RU" sz="3800" b="1" dirty="0" smtClean="0">
                  <a:solidFill>
                    <a:srgbClr val="06FACC"/>
                  </a:solidFill>
                  <a:latin typeface="Sommet Rounded Black" panose="02000503030000020004" pitchFamily="50" charset="-52"/>
                  <a:ea typeface="Verdana" panose="020B0604030504040204" pitchFamily="34" charset="0"/>
                  <a:cs typeface="Arial" panose="020B0604020202020204" pitchFamily="34" charset="0"/>
                </a:rPr>
                <a:t>Эволюционный путь</a:t>
              </a:r>
              <a:endParaRPr lang="ru-RU" sz="3800" b="1" dirty="0">
                <a:solidFill>
                  <a:srgbClr val="06FACC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4894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oprsn.ru/wp-content/uploads/2016/05/docto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20" r="8561"/>
          <a:stretch/>
        </p:blipFill>
        <p:spPr bwMode="auto">
          <a:xfrm>
            <a:off x="7155532" y="1758949"/>
            <a:ext cx="5200933" cy="538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3944929" y="419142"/>
            <a:ext cx="6013856" cy="894532"/>
          </a:xfrm>
          <a:prstGeom prst="rect">
            <a:avLst/>
          </a:prstGeom>
        </p:spPr>
        <p:txBody>
          <a:bodyPr vert="horz" lIns="130048" tIns="65024" rIns="130048" bIns="65024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3" indent="-42863" eaLnBrk="0" hangingPunct="0"/>
            <a:r>
              <a:rPr lang="ru-RU" sz="4000" b="1" dirty="0" smtClean="0">
                <a:solidFill>
                  <a:srgbClr val="00967F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  <a:sym typeface="Thonburi Bold" pitchFamily="-84" charset="0"/>
              </a:rPr>
              <a:t>Возможности МИС МО</a:t>
            </a:r>
            <a:endParaRPr lang="ru-RU" sz="4000" b="1" dirty="0">
              <a:solidFill>
                <a:srgbClr val="00967F"/>
              </a:solidFill>
              <a:latin typeface="Sommet Rounded Black" panose="02000503030000020004" pitchFamily="50" charset="-52"/>
              <a:ea typeface="Verdana" panose="020B0604030504040204" pitchFamily="34" charset="0"/>
              <a:cs typeface="Arial" panose="020B0604020202020204" pitchFamily="34" charset="0"/>
              <a:sym typeface="Thonburi Bold" pitchFamily="-8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45815" y="7325072"/>
            <a:ext cx="5398225" cy="1944216"/>
          </a:xfrm>
          <a:prstGeom prst="rect">
            <a:avLst/>
          </a:prstGeom>
          <a:solidFill>
            <a:srgbClr val="333333">
              <a:alpha val="69804"/>
            </a:srgbClr>
          </a:solidFill>
        </p:spPr>
        <p:txBody>
          <a:bodyPr vert="horz" lIns="130048" tIns="65024" rIns="130048" bIns="65024" rtlCol="0" anchor="t">
            <a:noAutofit/>
          </a:bodyPr>
          <a:lstStyle/>
          <a:p>
            <a:pPr marL="42863" indent="-42863"/>
            <a:r>
              <a:rPr lang="ru-RU" sz="2800" b="1" dirty="0" smtClean="0">
                <a:solidFill>
                  <a:srgbClr val="FFC000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ЕМИС: Ориентир </a:t>
            </a:r>
            <a:r>
              <a:rPr lang="ru-RU" sz="2800" b="1" dirty="0">
                <a:solidFill>
                  <a:srgbClr val="FFC000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на базовые и учетные функции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28105" y="7325072"/>
            <a:ext cx="5228359" cy="1944216"/>
          </a:xfrm>
          <a:prstGeom prst="rect">
            <a:avLst/>
          </a:prstGeom>
          <a:solidFill>
            <a:srgbClr val="333333">
              <a:alpha val="69804"/>
            </a:srgbClr>
          </a:solidFill>
        </p:spPr>
        <p:txBody>
          <a:bodyPr vert="horz" lIns="130048" tIns="65024" rIns="130048" bIns="65024" rtlCol="0" anchor="t">
            <a:noAutofit/>
          </a:bodyPr>
          <a:lstStyle/>
          <a:p>
            <a:pPr marL="265113" indent="-42863"/>
            <a:r>
              <a:rPr lang="ru-RU" sz="2800" b="1" dirty="0">
                <a:solidFill>
                  <a:srgbClr val="06FACC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ШИНА</a:t>
            </a:r>
            <a:r>
              <a:rPr lang="ru-RU" sz="2800" b="1" dirty="0" smtClean="0">
                <a:solidFill>
                  <a:srgbClr val="06FACC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</a:rPr>
              <a:t>: Учет специфики медицинских организаций</a:t>
            </a:r>
            <a:endParaRPr lang="ru-RU" sz="2800" b="1" dirty="0">
              <a:solidFill>
                <a:srgbClr val="06FACC"/>
              </a:solidFill>
              <a:latin typeface="Sommet Rounded Black" panose="02000503030000020004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врач долго за компьютером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71" r="25368"/>
          <a:stretch/>
        </p:blipFill>
        <p:spPr bwMode="auto">
          <a:xfrm>
            <a:off x="1245816" y="1758948"/>
            <a:ext cx="5400600" cy="538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185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41960" y="701557"/>
            <a:ext cx="8401260" cy="894532"/>
          </a:xfrm>
          <a:prstGeom prst="rect">
            <a:avLst/>
          </a:prstGeom>
        </p:spPr>
        <p:txBody>
          <a:bodyPr vert="horz" lIns="130048" tIns="65024" rIns="130048" bIns="65024" rtlCol="0" anchor="b">
            <a:noAutofit/>
          </a:bodyPr>
          <a:lstStyle>
            <a:defPPr>
              <a:defRPr lang="en-US"/>
            </a:defPPr>
            <a:lvl1pPr marL="42863" indent="-42863" defTabSz="914400" latinLnBrk="0">
              <a:defRPr sz="4800" b="1">
                <a:solidFill>
                  <a:srgbClr val="00967F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defTabSz="914400" eaLnBrk="1" latinLnBrk="0" hangingPunct="1"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ru-RU" sz="4000" dirty="0" smtClean="0">
                <a:sym typeface="Thonburi Bold" pitchFamily="-84" charset="0"/>
              </a:rPr>
              <a:t>Конкуренция разработчиков МИС</a:t>
            </a:r>
            <a:endParaRPr lang="ru-RU" sz="4000" dirty="0">
              <a:sym typeface="Thonburi Bold" pitchFamily="-8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9507" y="6462640"/>
            <a:ext cx="5770761" cy="2097791"/>
          </a:xfrm>
          <a:prstGeom prst="rect">
            <a:avLst/>
          </a:prstGeom>
          <a:solidFill>
            <a:srgbClr val="333333">
              <a:alpha val="69804"/>
            </a:srgbClr>
          </a:solidFill>
        </p:spPr>
        <p:txBody>
          <a:bodyPr vert="horz" lIns="130048" tIns="65024" rIns="130048" bIns="65024" rtlCol="0" anchor="t">
            <a:noAutofit/>
          </a:bodyPr>
          <a:lstStyle/>
          <a:p>
            <a:pPr marL="42863" indent="-42863"/>
            <a:r>
              <a:rPr lang="ru-RU" sz="3200" b="1" dirty="0" smtClean="0">
                <a:solidFill>
                  <a:srgbClr val="FFC000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ЕМИС: Создание </a:t>
            </a:r>
            <a:r>
              <a:rPr lang="ru-RU" sz="3200" b="1" dirty="0">
                <a:solidFill>
                  <a:srgbClr val="FFC000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искусственной монополии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50472" y="6462640"/>
            <a:ext cx="5303718" cy="2097791"/>
          </a:xfrm>
          <a:prstGeom prst="rect">
            <a:avLst/>
          </a:prstGeom>
          <a:solidFill>
            <a:srgbClr val="333333">
              <a:alpha val="69804"/>
            </a:srgbClr>
          </a:solidFill>
        </p:spPr>
        <p:txBody>
          <a:bodyPr vert="horz" lIns="130048" tIns="65024" rIns="130048" bIns="65024" rtlCol="0" anchor="t">
            <a:noAutofit/>
          </a:bodyPr>
          <a:lstStyle/>
          <a:p>
            <a:pPr marL="265113" indent="-42863"/>
            <a:r>
              <a:rPr lang="ru-RU" sz="3200" b="1" dirty="0" smtClean="0">
                <a:solidFill>
                  <a:srgbClr val="06FACC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ШИНА: Диверсификация рисков, отказ от монополии</a:t>
            </a:r>
            <a:endParaRPr lang="ru-RU" sz="3200" b="1" dirty="0">
              <a:solidFill>
                <a:srgbClr val="06FACC"/>
              </a:solidFill>
              <a:latin typeface="Sommet Rounded Black" panose="02000503030000020004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www.kidsweek.nl/sites/default/files/monopol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20" r="10170"/>
          <a:stretch/>
        </p:blipFill>
        <p:spPr bwMode="auto">
          <a:xfrm>
            <a:off x="1119507" y="2119197"/>
            <a:ext cx="5514330" cy="434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9556" y="2284512"/>
            <a:ext cx="5294633" cy="372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328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15816" t="-930" r="15093" b="930"/>
          <a:stretch/>
        </p:blipFill>
        <p:spPr>
          <a:xfrm>
            <a:off x="610413" y="1679469"/>
            <a:ext cx="5976666" cy="5751617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2829992" y="484312"/>
            <a:ext cx="10621065" cy="894532"/>
          </a:xfrm>
          <a:prstGeom prst="rect">
            <a:avLst/>
          </a:prstGeom>
        </p:spPr>
        <p:txBody>
          <a:bodyPr vert="horz" lIns="130048" tIns="65024" rIns="130048" bIns="65024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3" indent="-42863" eaLnBrk="0" hangingPunct="0"/>
            <a:r>
              <a:rPr lang="ru-RU" sz="4800" b="1" dirty="0" smtClean="0">
                <a:solidFill>
                  <a:srgbClr val="00967F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  <a:sym typeface="Thonburi Bold" pitchFamily="-84" charset="0"/>
              </a:rPr>
              <a:t>Зависимость от каналов связи</a:t>
            </a:r>
            <a:endParaRPr lang="ru-RU" sz="4800" b="1" dirty="0">
              <a:solidFill>
                <a:srgbClr val="00967F"/>
              </a:solidFill>
              <a:latin typeface="Sommet Rounded Black" panose="02000503030000020004" pitchFamily="50" charset="-52"/>
              <a:ea typeface="Verdana" panose="020B0604030504040204" pitchFamily="34" charset="0"/>
              <a:cs typeface="Arial" panose="020B0604020202020204" pitchFamily="34" charset="0"/>
              <a:sym typeface="Thonburi Bold" pitchFamily="-8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6438" y="5596880"/>
            <a:ext cx="5760640" cy="1834206"/>
          </a:xfrm>
          <a:prstGeom prst="rect">
            <a:avLst/>
          </a:prstGeom>
          <a:solidFill>
            <a:srgbClr val="333333">
              <a:alpha val="69804"/>
            </a:srgbClr>
          </a:solidFill>
        </p:spPr>
        <p:txBody>
          <a:bodyPr vert="horz" lIns="130048" tIns="65024" rIns="130048" bIns="65024" rtlCol="0" anchor="t">
            <a:noAutofit/>
          </a:bodyPr>
          <a:lstStyle/>
          <a:p>
            <a:pPr marL="42863" indent="-42863"/>
            <a:r>
              <a:rPr lang="ru-RU" sz="3200" b="1" dirty="0" smtClean="0">
                <a:solidFill>
                  <a:srgbClr val="FFC000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ЕМИС</a:t>
            </a:r>
            <a:r>
              <a:rPr lang="en-US" sz="3200" b="1" dirty="0" smtClean="0">
                <a:solidFill>
                  <a:srgbClr val="FFC000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ru-RU" sz="3200" b="1" dirty="0" smtClean="0">
                <a:solidFill>
                  <a:srgbClr val="FFC000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Оперативная </a:t>
            </a:r>
            <a:r>
              <a:rPr lang="ru-RU" sz="3200" b="1" dirty="0">
                <a:solidFill>
                  <a:srgbClr val="FFC000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работа МО зачастую зависит от каналов связи</a:t>
            </a:r>
          </a:p>
        </p:txBody>
      </p:sp>
      <p:pic>
        <p:nvPicPr>
          <p:cNvPr id="9" name="Picture 6" descr="Амурский минздрав потратил около 160 миллионов рублей на информационную систему, которая не работает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68" t="2761" r="21706" b="909"/>
          <a:stretch/>
        </p:blipFill>
        <p:spPr bwMode="auto">
          <a:xfrm>
            <a:off x="7006456" y="1679469"/>
            <a:ext cx="5665182" cy="585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006456" y="5596880"/>
            <a:ext cx="5665182" cy="1968722"/>
          </a:xfrm>
          <a:prstGeom prst="rect">
            <a:avLst/>
          </a:prstGeom>
          <a:solidFill>
            <a:srgbClr val="333333">
              <a:alpha val="69804"/>
            </a:srgbClr>
          </a:solidFill>
        </p:spPr>
        <p:txBody>
          <a:bodyPr vert="horz" lIns="130048" tIns="65024" rIns="130048" bIns="65024" rtlCol="0" anchor="t">
            <a:noAutofit/>
          </a:bodyPr>
          <a:lstStyle/>
          <a:p>
            <a:pPr marL="265113" indent="-42863"/>
            <a:r>
              <a:rPr lang="ru-RU" sz="3200" b="1" dirty="0" smtClean="0">
                <a:solidFill>
                  <a:srgbClr val="06FACC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Шина: Оперативная </a:t>
            </a:r>
            <a:r>
              <a:rPr lang="ru-RU" sz="3200" b="1" dirty="0">
                <a:solidFill>
                  <a:srgbClr val="06FACC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работа МО не зависит от каналов связи</a:t>
            </a:r>
          </a:p>
        </p:txBody>
      </p:sp>
    </p:spTree>
    <p:extLst>
      <p:ext uri="{BB962C8B-B14F-4D97-AF65-F5344CB8AC3E}">
        <p14:creationId xmlns:p14="http://schemas.microsoft.com/office/powerpoint/2010/main" xmlns="" val="9477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tatic.wixstatic.com/media/61700a_2cfdf290ea869bbb17faa71e91ed61f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59" r="12807"/>
          <a:stretch/>
        </p:blipFill>
        <p:spPr bwMode="auto">
          <a:xfrm>
            <a:off x="3665141" y="2284512"/>
            <a:ext cx="5241116" cy="53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230327" y="988368"/>
            <a:ext cx="10110744" cy="936104"/>
          </a:xfrm>
          <a:prstGeom prst="rect">
            <a:avLst/>
          </a:prstGeom>
        </p:spPr>
        <p:txBody>
          <a:bodyPr vert="horz" lIns="130048" tIns="65024" rIns="130048" bIns="65024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3" indent="-42863" algn="ctr" eaLnBrk="0" hangingPunct="0"/>
            <a:r>
              <a:rPr lang="ru-RU" sz="4800" b="1" dirty="0" smtClean="0">
                <a:solidFill>
                  <a:srgbClr val="00967F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  <a:sym typeface="Thonburi Bold" pitchFamily="-84" charset="0"/>
              </a:rPr>
              <a:t>Гармония двух подходов возможна!</a:t>
            </a:r>
            <a:endParaRPr lang="ru-RU" sz="4800" b="1" dirty="0">
              <a:solidFill>
                <a:srgbClr val="00967F"/>
              </a:solidFill>
              <a:latin typeface="Sommet Rounded Black" panose="02000503030000020004" pitchFamily="50" charset="-52"/>
              <a:ea typeface="Verdana" panose="020B0604030504040204" pitchFamily="34" charset="0"/>
              <a:cs typeface="Arial" panose="020B0604020202020204" pitchFamily="34" charset="0"/>
              <a:sym typeface="Thonburi Bold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47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9655" y="1276400"/>
            <a:ext cx="8340705" cy="7344816"/>
          </a:xfrm>
          <a:prstGeom prst="roundRect">
            <a:avLst>
              <a:gd name="adj" fmla="val 7761"/>
            </a:avLst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93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1840" y="1427987"/>
            <a:ext cx="4006336" cy="352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27"/>
              </a:lnSpc>
            </a:pPr>
            <a:r>
              <a:rPr lang="ru-RU" sz="1800" b="1" dirty="0">
                <a:latin typeface="+mj-lt"/>
              </a:rPr>
              <a:t>ФЕДЕРАЛЬНЫЙ УРОВЕНЬ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9690655" y="1276400"/>
            <a:ext cx="2877058" cy="7344816"/>
          </a:xfrm>
          <a:prstGeom prst="roundRect">
            <a:avLst>
              <a:gd name="adj" fmla="val 11880"/>
            </a:avLst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93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9834313" y="1506984"/>
            <a:ext cx="3364831" cy="865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27"/>
              </a:lnSpc>
            </a:pPr>
            <a:r>
              <a:rPr lang="ru-RU" sz="1800" b="1" dirty="0">
                <a:latin typeface="+mj-lt"/>
              </a:rPr>
              <a:t>ИС СМЕЖНЫХ </a:t>
            </a:r>
            <a:endParaRPr lang="ru-RU" sz="1800" b="1" dirty="0" smtClean="0">
              <a:latin typeface="+mj-lt"/>
            </a:endParaRPr>
          </a:p>
          <a:p>
            <a:pPr>
              <a:lnSpc>
                <a:spcPts val="2027"/>
              </a:lnSpc>
            </a:pPr>
            <a:r>
              <a:rPr lang="ru-RU" sz="1800" b="1" dirty="0" smtClean="0">
                <a:latin typeface="+mj-lt"/>
              </a:rPr>
              <a:t>ВЕДОМСТВ </a:t>
            </a:r>
            <a:r>
              <a:rPr lang="ru-RU" sz="1800" b="1" dirty="0">
                <a:latin typeface="+mj-lt"/>
              </a:rPr>
              <a:t/>
            </a:r>
            <a:br>
              <a:rPr lang="ru-RU" sz="1800" b="1" dirty="0">
                <a:latin typeface="+mj-lt"/>
              </a:rPr>
            </a:br>
            <a:r>
              <a:rPr lang="ru-RU" sz="1800" b="1" dirty="0">
                <a:latin typeface="+mj-lt"/>
              </a:rPr>
              <a:t>И МИНИСТЕРСТВ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9922382" y="2719305"/>
            <a:ext cx="2456673" cy="528231"/>
            <a:chOff x="1640711" y="2708977"/>
            <a:chExt cx="1163255" cy="648136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1640711" y="2720506"/>
              <a:ext cx="1163255" cy="636607"/>
            </a:xfrm>
            <a:prstGeom prst="roundRect">
              <a:avLst>
                <a:gd name="adj" fmla="val 29436"/>
              </a:avLst>
            </a:prstGeom>
            <a:solidFill>
              <a:schemeClr val="bg1"/>
            </a:solidFill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200">
                <a:solidFill>
                  <a:schemeClr val="tx1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640711" y="2708977"/>
              <a:ext cx="1163255" cy="566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Sommet Rounded Black" panose="02000503030000020004" pitchFamily="50" charset="-52"/>
                </a:rPr>
                <a:t>УГИБДД</a:t>
              </a:r>
              <a:endParaRPr lang="ru-RU" sz="4400" dirty="0">
                <a:latin typeface="Sommet Rounded Black" panose="02000503030000020004" pitchFamily="50" charset="-52"/>
              </a:endParaRP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1448721" y="2752334"/>
            <a:ext cx="3901551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27"/>
              </a:lnSpc>
            </a:pPr>
            <a:r>
              <a:rPr lang="ru-RU" sz="1800" b="1" dirty="0">
                <a:latin typeface="+mj-lt"/>
              </a:rPr>
              <a:t>РЕГИОНАЛЬНЫЙ УРОВЕНЬ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605856" y="6246630"/>
            <a:ext cx="6036883" cy="352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27"/>
              </a:lnSpc>
            </a:pPr>
            <a:r>
              <a:rPr lang="ru-RU" sz="1800" b="1" dirty="0">
                <a:latin typeface="+mj-lt"/>
              </a:rPr>
              <a:t>УРОВЕНЬ</a:t>
            </a:r>
            <a:r>
              <a:rPr lang="ru-RU" sz="1493" b="1" dirty="0"/>
              <a:t> </a:t>
            </a:r>
            <a:r>
              <a:rPr lang="ru-RU" sz="1800" b="1" dirty="0">
                <a:latin typeface="+mj-lt"/>
              </a:rPr>
              <a:t>МЕДИЦИНСКИХ</a:t>
            </a:r>
            <a:r>
              <a:rPr lang="ru-RU" sz="1493" b="1" dirty="0"/>
              <a:t> </a:t>
            </a:r>
            <a:r>
              <a:rPr lang="ru-RU" sz="1800" b="1" dirty="0">
                <a:latin typeface="+mj-lt"/>
              </a:rPr>
              <a:t>ОРГАНИЗАЦИЙ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77687" y="2635780"/>
            <a:ext cx="807667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Скругленный прямоугольник 68"/>
          <p:cNvSpPr/>
          <p:nvPr/>
        </p:nvSpPr>
        <p:spPr>
          <a:xfrm>
            <a:off x="2541960" y="1897640"/>
            <a:ext cx="1122129" cy="407313"/>
          </a:xfrm>
          <a:prstGeom prst="roundRect">
            <a:avLst>
              <a:gd name="adj" fmla="val 29436"/>
            </a:avLst>
          </a:prstGeom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Sommet Rounded Black" panose="02000503030000020004" pitchFamily="50" charset="-52"/>
              </a:rPr>
              <a:t>ФЭР</a:t>
            </a:r>
            <a:endParaRPr lang="ru-RU" sz="1600" dirty="0">
              <a:solidFill>
                <a:schemeClr val="tx1"/>
              </a:solidFill>
              <a:latin typeface="Sommet Rounded Black" panose="02000503030000020004" pitchFamily="50" charset="-52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5140374" y="3166257"/>
            <a:ext cx="3716518" cy="2276416"/>
          </a:xfrm>
          <a:prstGeom prst="roundRect">
            <a:avLst>
              <a:gd name="adj" fmla="val 29436"/>
            </a:avLst>
          </a:prstGeom>
          <a:solidFill>
            <a:srgbClr val="00A88D"/>
          </a:solidFill>
          <a:ln w="22225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334974" y="3881462"/>
            <a:ext cx="32838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+mj-lt"/>
              </a:rPr>
              <a:t>Интеграционная платформа «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N3.</a:t>
            </a:r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Здравоохранение»</a:t>
            </a:r>
            <a:endParaRPr lang="ru-RU" sz="18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98" name="Группа 97"/>
          <p:cNvGrpSpPr/>
          <p:nvPr/>
        </p:nvGrpSpPr>
        <p:grpSpPr>
          <a:xfrm>
            <a:off x="9922382" y="3388110"/>
            <a:ext cx="2456673" cy="528231"/>
            <a:chOff x="1640711" y="2708977"/>
            <a:chExt cx="1163255" cy="648136"/>
          </a:xfrm>
        </p:grpSpPr>
        <p:sp>
          <p:nvSpPr>
            <p:cNvPr id="99" name="Скругленный прямоугольник 98"/>
            <p:cNvSpPr/>
            <p:nvPr/>
          </p:nvSpPr>
          <p:spPr>
            <a:xfrm>
              <a:off x="1640711" y="2720506"/>
              <a:ext cx="1163255" cy="636607"/>
            </a:xfrm>
            <a:prstGeom prst="roundRect">
              <a:avLst>
                <a:gd name="adj" fmla="val 29436"/>
              </a:avLst>
            </a:prstGeom>
            <a:solidFill>
              <a:schemeClr val="bg1"/>
            </a:solidFill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200">
                <a:solidFill>
                  <a:schemeClr val="tx1"/>
                </a:solidFill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1640711" y="2708977"/>
              <a:ext cx="1163255" cy="566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Sommet Rounded Black" panose="02000503030000020004" pitchFamily="50" charset="-52"/>
                </a:rPr>
                <a:t>УФМС</a:t>
              </a:r>
              <a:endParaRPr lang="ru-RU" sz="4400" dirty="0">
                <a:latin typeface="Sommet Rounded Black" panose="02000503030000020004" pitchFamily="50" charset="-52"/>
              </a:endParaRPr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9922382" y="4059423"/>
            <a:ext cx="2456673" cy="528231"/>
            <a:chOff x="1640711" y="2708977"/>
            <a:chExt cx="1163255" cy="648136"/>
          </a:xfrm>
        </p:grpSpPr>
        <p:sp>
          <p:nvSpPr>
            <p:cNvPr id="102" name="Скругленный прямоугольник 101"/>
            <p:cNvSpPr/>
            <p:nvPr/>
          </p:nvSpPr>
          <p:spPr>
            <a:xfrm>
              <a:off x="1640711" y="2720506"/>
              <a:ext cx="1163255" cy="636607"/>
            </a:xfrm>
            <a:prstGeom prst="roundRect">
              <a:avLst>
                <a:gd name="adj" fmla="val 29436"/>
              </a:avLst>
            </a:prstGeom>
            <a:solidFill>
              <a:schemeClr val="bg1"/>
            </a:solidFill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200">
                <a:solidFill>
                  <a:schemeClr val="tx1"/>
                </a:solidFill>
              </a:endParaRP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1640711" y="2708977"/>
              <a:ext cx="1163255" cy="566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Sommet Rounded Black" panose="02000503030000020004" pitchFamily="50" charset="-52"/>
                </a:rPr>
                <a:t>ЗАГС</a:t>
              </a:r>
              <a:endParaRPr lang="ru-RU" sz="4400" dirty="0">
                <a:latin typeface="Sommet Rounded Black" panose="02000503030000020004" pitchFamily="50" charset="-52"/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9922382" y="4723430"/>
            <a:ext cx="2456673" cy="528231"/>
            <a:chOff x="1640711" y="2708977"/>
            <a:chExt cx="1163255" cy="648136"/>
          </a:xfrm>
        </p:grpSpPr>
        <p:sp>
          <p:nvSpPr>
            <p:cNvPr id="105" name="Скругленный прямоугольник 104"/>
            <p:cNvSpPr/>
            <p:nvPr/>
          </p:nvSpPr>
          <p:spPr>
            <a:xfrm>
              <a:off x="1640711" y="2720506"/>
              <a:ext cx="1163255" cy="636607"/>
            </a:xfrm>
            <a:prstGeom prst="roundRect">
              <a:avLst>
                <a:gd name="adj" fmla="val 29436"/>
              </a:avLst>
            </a:prstGeom>
            <a:solidFill>
              <a:schemeClr val="bg1"/>
            </a:solidFill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200">
                <a:solidFill>
                  <a:schemeClr val="tx1"/>
                </a:solidFill>
              </a:endParaRPr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1640711" y="2708977"/>
              <a:ext cx="1163255" cy="490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atin typeface="Sommet Rounded Black" panose="02000503030000020004" pitchFamily="50" charset="-52"/>
                </a:rPr>
                <a:t>МИНОБРНАУКИ</a:t>
              </a:r>
              <a:endParaRPr lang="ru-RU" sz="4400" dirty="0">
                <a:latin typeface="Sommet Rounded Black" panose="02000503030000020004" pitchFamily="50" charset="-52"/>
              </a:endParaRPr>
            </a:p>
          </p:txBody>
        </p:sp>
      </p:grpSp>
      <p:sp>
        <p:nvSpPr>
          <p:cNvPr id="72" name="Стрелка вправо 71"/>
          <p:cNvSpPr/>
          <p:nvPr/>
        </p:nvSpPr>
        <p:spPr>
          <a:xfrm>
            <a:off x="9113196" y="3568512"/>
            <a:ext cx="519131" cy="284834"/>
          </a:xfrm>
          <a:prstGeom prst="rightArrow">
            <a:avLst>
              <a:gd name="adj1" fmla="val 44486"/>
              <a:gd name="adj2" fmla="val 77565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3" name="Стрелка вправо 72"/>
          <p:cNvSpPr/>
          <p:nvPr/>
        </p:nvSpPr>
        <p:spPr>
          <a:xfrm flipH="1">
            <a:off x="9093390" y="3260237"/>
            <a:ext cx="519131" cy="284834"/>
          </a:xfrm>
          <a:prstGeom prst="rightArrow">
            <a:avLst>
              <a:gd name="adj1" fmla="val 44486"/>
              <a:gd name="adj2" fmla="val 77565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34" name="Прямая соединительная линия 133"/>
          <p:cNvCxnSpPr/>
          <p:nvPr/>
        </p:nvCxnSpPr>
        <p:spPr>
          <a:xfrm>
            <a:off x="977687" y="5886597"/>
            <a:ext cx="811570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Стрелка вправо 134"/>
          <p:cNvSpPr/>
          <p:nvPr/>
        </p:nvSpPr>
        <p:spPr>
          <a:xfrm rot="5400000" flipH="1">
            <a:off x="2207089" y="5714029"/>
            <a:ext cx="519131" cy="284834"/>
          </a:xfrm>
          <a:prstGeom prst="rightArrow">
            <a:avLst>
              <a:gd name="adj1" fmla="val 44486"/>
              <a:gd name="adj2" fmla="val 77565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8" name="Стрелка вправо 137"/>
          <p:cNvSpPr/>
          <p:nvPr/>
        </p:nvSpPr>
        <p:spPr>
          <a:xfrm rot="5400000" flipH="1">
            <a:off x="2685284" y="5714029"/>
            <a:ext cx="519131" cy="284834"/>
          </a:xfrm>
          <a:prstGeom prst="rightArrow">
            <a:avLst>
              <a:gd name="adj1" fmla="val 44486"/>
              <a:gd name="adj2" fmla="val 77565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0110" y="6749096"/>
            <a:ext cx="648000" cy="792000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9110" y="6845096"/>
            <a:ext cx="768000" cy="696000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78109" y="6869096"/>
            <a:ext cx="1128000" cy="67200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67109" y="6857096"/>
            <a:ext cx="660000" cy="68400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88110" y="7073096"/>
            <a:ext cx="1140000" cy="468000"/>
          </a:xfrm>
          <a:prstGeom prst="rect">
            <a:avLst/>
          </a:prstGeom>
        </p:spPr>
      </p:pic>
      <p:sp>
        <p:nvSpPr>
          <p:cNvPr id="65" name="Стрелка вправо 64"/>
          <p:cNvSpPr/>
          <p:nvPr/>
        </p:nvSpPr>
        <p:spPr>
          <a:xfrm rot="5400000" flipH="1">
            <a:off x="7536910" y="5680738"/>
            <a:ext cx="519131" cy="284834"/>
          </a:xfrm>
          <a:prstGeom prst="rightArrow">
            <a:avLst>
              <a:gd name="adj1" fmla="val 44486"/>
              <a:gd name="adj2" fmla="val 77565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6" name="Стрелка вправо 65"/>
          <p:cNvSpPr/>
          <p:nvPr/>
        </p:nvSpPr>
        <p:spPr>
          <a:xfrm rot="5400000" flipH="1">
            <a:off x="8015105" y="5680738"/>
            <a:ext cx="519131" cy="284834"/>
          </a:xfrm>
          <a:prstGeom prst="rightArrow">
            <a:avLst>
              <a:gd name="adj1" fmla="val 44486"/>
              <a:gd name="adj2" fmla="val 77565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7" name="Стрелка вправо 66"/>
          <p:cNvSpPr/>
          <p:nvPr/>
        </p:nvSpPr>
        <p:spPr>
          <a:xfrm rot="5400000" flipH="1">
            <a:off x="4932992" y="2568151"/>
            <a:ext cx="519131" cy="284834"/>
          </a:xfrm>
          <a:prstGeom prst="rightArrow">
            <a:avLst>
              <a:gd name="adj1" fmla="val 44486"/>
              <a:gd name="adj2" fmla="val 77565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1" name="Стрелка вправо 70"/>
          <p:cNvSpPr/>
          <p:nvPr/>
        </p:nvSpPr>
        <p:spPr>
          <a:xfrm rot="5400000" flipH="1">
            <a:off x="5411187" y="2568151"/>
            <a:ext cx="519131" cy="284834"/>
          </a:xfrm>
          <a:prstGeom prst="rightArrow">
            <a:avLst>
              <a:gd name="adj1" fmla="val 44486"/>
              <a:gd name="adj2" fmla="val 77565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3766096" y="1890108"/>
            <a:ext cx="1122129" cy="407313"/>
          </a:xfrm>
          <a:prstGeom prst="roundRect">
            <a:avLst>
              <a:gd name="adj" fmla="val 29436"/>
            </a:avLst>
          </a:prstGeom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Sommet Rounded Black" panose="02000503030000020004" pitchFamily="50" charset="-52"/>
              </a:rPr>
              <a:t>ИЭМК</a:t>
            </a:r>
            <a:endParaRPr lang="ru-RU" sz="1600" dirty="0">
              <a:solidFill>
                <a:schemeClr val="tx1"/>
              </a:solidFill>
              <a:latin typeface="Sommet Rounded Black" panose="02000503030000020004" pitchFamily="50" charset="-52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5062240" y="1890108"/>
            <a:ext cx="1122129" cy="407313"/>
          </a:xfrm>
          <a:prstGeom prst="roundRect">
            <a:avLst>
              <a:gd name="adj" fmla="val 29436"/>
            </a:avLst>
          </a:prstGeom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Sommet Rounded Black" panose="02000503030000020004" pitchFamily="50" charset="-52"/>
              </a:rPr>
              <a:t>НСИ</a:t>
            </a:r>
            <a:endParaRPr lang="ru-RU" sz="1600" dirty="0">
              <a:solidFill>
                <a:schemeClr val="tx1"/>
              </a:solidFill>
              <a:latin typeface="Sommet Rounded Black" panose="02000503030000020004" pitchFamily="50" charset="-52"/>
            </a:endParaRPr>
          </a:p>
        </p:txBody>
      </p:sp>
      <p:sp>
        <p:nvSpPr>
          <p:cNvPr id="84" name="Заголовок 1"/>
          <p:cNvSpPr txBox="1">
            <a:spLocks/>
          </p:cNvSpPr>
          <p:nvPr/>
        </p:nvSpPr>
        <p:spPr>
          <a:xfrm>
            <a:off x="1605014" y="184790"/>
            <a:ext cx="10621065" cy="894532"/>
          </a:xfrm>
          <a:prstGeom prst="rect">
            <a:avLst/>
          </a:prstGeom>
        </p:spPr>
        <p:txBody>
          <a:bodyPr vert="horz" lIns="130048" tIns="65024" rIns="130048" bIns="65024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3" indent="-42863" algn="ctr" eaLnBrk="0" hangingPunct="0"/>
            <a:r>
              <a:rPr lang="ru-RU" sz="4000" b="1" dirty="0" smtClean="0">
                <a:solidFill>
                  <a:srgbClr val="00967F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  <a:sym typeface="Thonburi Bold" pitchFamily="-84" charset="0"/>
              </a:rPr>
              <a:t>Архитектура системы</a:t>
            </a:r>
            <a:r>
              <a:rPr lang="en-US" sz="4000" b="1" dirty="0" smtClean="0">
                <a:solidFill>
                  <a:srgbClr val="00967F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  <a:sym typeface="Thonburi Bold" pitchFamily="-84" charset="0"/>
              </a:rPr>
              <a:t> </a:t>
            </a:r>
            <a:r>
              <a:rPr lang="ru-RU" sz="4000" b="1" dirty="0" smtClean="0">
                <a:solidFill>
                  <a:srgbClr val="00967F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  <a:sym typeface="Thonburi Bold" pitchFamily="-84" charset="0"/>
              </a:rPr>
              <a:t>ЕГИСЗ</a:t>
            </a:r>
            <a:endParaRPr lang="ru-RU" sz="4000" b="1" dirty="0">
              <a:solidFill>
                <a:srgbClr val="00967F"/>
              </a:solidFill>
              <a:latin typeface="+mj-lt"/>
              <a:ea typeface="Verdana" panose="020B0604030504040204" pitchFamily="34" charset="0"/>
              <a:cs typeface="Arial" panose="020B0604020202020204" pitchFamily="34" charset="0"/>
              <a:sym typeface="Thonburi Bold" pitchFamily="-8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625759" y="7787094"/>
            <a:ext cx="1465284" cy="431156"/>
          </a:xfrm>
          <a:prstGeom prst="roundRect">
            <a:avLst>
              <a:gd name="adj" fmla="val 29436"/>
            </a:avLst>
          </a:prstGeom>
          <a:solidFill>
            <a:schemeClr val="bg1"/>
          </a:solidFill>
          <a:ln w="22225">
            <a:solidFill>
              <a:srgbClr val="1DAA8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1DAA8C"/>
                </a:solidFill>
                <a:latin typeface="+mj-lt"/>
              </a:rPr>
              <a:t>МИС</a:t>
            </a:r>
            <a:endParaRPr lang="ru-RU" sz="1800" b="1" dirty="0">
              <a:solidFill>
                <a:srgbClr val="1DAA8C"/>
              </a:solidFill>
              <a:latin typeface="+mj-lt"/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3339327" y="7787094"/>
            <a:ext cx="1465284" cy="431156"/>
          </a:xfrm>
          <a:prstGeom prst="roundRect">
            <a:avLst>
              <a:gd name="adj" fmla="val 29436"/>
            </a:avLst>
          </a:prstGeom>
          <a:solidFill>
            <a:schemeClr val="bg1"/>
          </a:solidFill>
          <a:ln w="22225">
            <a:solidFill>
              <a:srgbClr val="1DAA8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1DAA8C"/>
                </a:solidFill>
                <a:latin typeface="+mj-lt"/>
              </a:rPr>
              <a:t>ЛИС</a:t>
            </a:r>
            <a:endParaRPr lang="ru-RU" sz="1800" b="1" dirty="0">
              <a:solidFill>
                <a:srgbClr val="1DAA8C"/>
              </a:solidFill>
              <a:latin typeface="+mj-lt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5103829" y="7787094"/>
            <a:ext cx="1465284" cy="431156"/>
          </a:xfrm>
          <a:prstGeom prst="roundRect">
            <a:avLst>
              <a:gd name="adj" fmla="val 29436"/>
            </a:avLst>
          </a:prstGeom>
          <a:solidFill>
            <a:schemeClr val="bg1"/>
          </a:solidFill>
          <a:ln w="22225">
            <a:solidFill>
              <a:srgbClr val="1DAA8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1DAA8C"/>
                </a:solidFill>
                <a:latin typeface="+mj-lt"/>
              </a:rPr>
              <a:t>PACS</a:t>
            </a:r>
            <a:endParaRPr lang="ru-RU" sz="1800" b="1" dirty="0">
              <a:solidFill>
                <a:srgbClr val="1DAA8C"/>
              </a:solidFill>
              <a:latin typeface="+mj-lt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6868331" y="7787094"/>
            <a:ext cx="1465284" cy="431156"/>
          </a:xfrm>
          <a:prstGeom prst="roundRect">
            <a:avLst>
              <a:gd name="adj" fmla="val 29436"/>
            </a:avLst>
          </a:prstGeom>
          <a:solidFill>
            <a:schemeClr val="bg1"/>
          </a:solidFill>
          <a:ln w="22225">
            <a:solidFill>
              <a:srgbClr val="1DAA8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1DAA8C"/>
                </a:solidFill>
                <a:latin typeface="+mj-lt"/>
              </a:rPr>
              <a:t>РИС</a:t>
            </a:r>
            <a:endParaRPr lang="ru-RU" sz="1800" b="1" dirty="0">
              <a:solidFill>
                <a:srgbClr val="1DAA8C"/>
              </a:solidFill>
              <a:latin typeface="+mj-lt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1480849" y="3159934"/>
            <a:ext cx="3581391" cy="2296316"/>
          </a:xfrm>
          <a:prstGeom prst="roundRect">
            <a:avLst>
              <a:gd name="adj" fmla="val 29436"/>
            </a:avLst>
          </a:prstGeom>
          <a:solidFill>
            <a:schemeClr val="bg1"/>
          </a:solidFill>
          <a:ln w="22225">
            <a:solidFill>
              <a:srgbClr val="1DAA8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+mj-lt"/>
              </a:rPr>
              <a:t>Е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МИС</a:t>
            </a:r>
            <a:endParaRPr lang="ru-RU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6328027" y="1890108"/>
            <a:ext cx="1804226" cy="444341"/>
          </a:xfrm>
          <a:prstGeom prst="roundRect">
            <a:avLst>
              <a:gd name="adj" fmla="val 29436"/>
            </a:avLst>
          </a:prstGeom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Sommet Rounded Black" panose="02000503030000020004" pitchFamily="50" charset="-52"/>
              </a:rPr>
              <a:t>Моё </a:t>
            </a:r>
            <a:r>
              <a:rPr lang="ru-RU" sz="1600" dirty="0" smtClean="0">
                <a:solidFill>
                  <a:schemeClr val="tx1"/>
                </a:solidFill>
                <a:latin typeface="Sommet Rounded Black" panose="02000503030000020004" pitchFamily="50" charset="-52"/>
              </a:rPr>
              <a:t>здоровье</a:t>
            </a:r>
            <a:endParaRPr lang="ru-RU" sz="1800" dirty="0">
              <a:solidFill>
                <a:schemeClr val="tx1"/>
              </a:solidFill>
              <a:latin typeface="Sommet Rounded Black" panose="02000503030000020004" pitchFamily="50" charset="-52"/>
            </a:endParaRPr>
          </a:p>
        </p:txBody>
      </p:sp>
      <p:grpSp>
        <p:nvGrpSpPr>
          <p:cNvPr id="89" name="Группа 88"/>
          <p:cNvGrpSpPr/>
          <p:nvPr/>
        </p:nvGrpSpPr>
        <p:grpSpPr>
          <a:xfrm>
            <a:off x="9922382" y="5380856"/>
            <a:ext cx="2456673" cy="528231"/>
            <a:chOff x="1640711" y="2708977"/>
            <a:chExt cx="1163255" cy="648136"/>
          </a:xfrm>
        </p:grpSpPr>
        <p:sp>
          <p:nvSpPr>
            <p:cNvPr id="90" name="Скругленный прямоугольник 89"/>
            <p:cNvSpPr/>
            <p:nvPr/>
          </p:nvSpPr>
          <p:spPr>
            <a:xfrm>
              <a:off x="1640711" y="2720506"/>
              <a:ext cx="1163255" cy="636607"/>
            </a:xfrm>
            <a:prstGeom prst="roundRect">
              <a:avLst>
                <a:gd name="adj" fmla="val 29436"/>
              </a:avLst>
            </a:prstGeom>
            <a:solidFill>
              <a:schemeClr val="bg1"/>
            </a:solidFill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200">
                <a:solidFill>
                  <a:schemeClr val="tx1"/>
                </a:solidFill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1640711" y="2708977"/>
              <a:ext cx="1163255" cy="566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ommet Rounded Black" panose="02000503030000020004" pitchFamily="50" charset="-52"/>
                </a:rPr>
                <a:t>ТФОМС</a:t>
              </a:r>
              <a:endParaRPr lang="ru-RU" sz="4400" dirty="0">
                <a:latin typeface="Sommet Rounded Black" panose="02000503030000020004" pitchFamily="50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45754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-163760"/>
            <a:ext cx="13343160" cy="10297144"/>
          </a:xfrm>
          <a:prstGeom prst="rect">
            <a:avLst/>
          </a:prstGeom>
          <a:solidFill>
            <a:srgbClr val="00967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5816" y="1420416"/>
            <a:ext cx="10081120" cy="5380856"/>
          </a:xfrm>
        </p:spPr>
        <p:txBody>
          <a:bodyPr/>
          <a:lstStyle/>
          <a:p>
            <a:r>
              <a:rPr lang="ru-RU" sz="4800" dirty="0" smtClean="0">
                <a:solidFill>
                  <a:schemeClr val="bg1"/>
                </a:solidFill>
                <a:latin typeface="Sommet Rounded Black" panose="02000503030000020004" pitchFamily="50" charset="-52"/>
              </a:rPr>
              <a:t>Спасибо за внимание! </a:t>
            </a:r>
            <a:r>
              <a:rPr lang="ru-RU" dirty="0" smtClean="0">
                <a:solidFill>
                  <a:schemeClr val="bg1"/>
                </a:solidFill>
                <a:latin typeface="Sommet Rounded Black" panose="02000503030000020004" pitchFamily="50" charset="-52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ommet Rounded Black" panose="02000503030000020004" pitchFamily="50" charset="-52"/>
              </a:rPr>
            </a:br>
            <a:r>
              <a:rPr lang="ru-RU" dirty="0">
                <a:solidFill>
                  <a:schemeClr val="bg1"/>
                </a:solidFill>
                <a:latin typeface="Sommet Rounded Black" panose="02000503030000020004" pitchFamily="50" charset="-52"/>
              </a:rPr>
              <a:t/>
            </a:r>
            <a:br>
              <a:rPr lang="ru-RU" dirty="0">
                <a:solidFill>
                  <a:schemeClr val="bg1"/>
                </a:solidFill>
                <a:latin typeface="Sommet Rounded Black" panose="02000503030000020004" pitchFamily="50" charset="-52"/>
              </a:rPr>
            </a:br>
            <a:r>
              <a:rPr lang="ru-RU" b="0" dirty="0" smtClean="0">
                <a:solidFill>
                  <a:schemeClr val="bg1"/>
                </a:solidFill>
                <a:latin typeface="Sommet Rounded Black" panose="02000503030000020004" pitchFamily="50" charset="-52"/>
              </a:rPr>
              <a:t/>
            </a:r>
            <a:br>
              <a:rPr lang="ru-RU" b="0" dirty="0" smtClean="0">
                <a:solidFill>
                  <a:schemeClr val="bg1"/>
                </a:solidFill>
                <a:latin typeface="Sommet Rounded Black" panose="02000503030000020004" pitchFamily="50" charset="-52"/>
              </a:rPr>
            </a:br>
            <a:r>
              <a:rPr lang="ru-RU" sz="3200" b="0" dirty="0" smtClean="0">
                <a:solidFill>
                  <a:schemeClr val="bg1"/>
                </a:solidFill>
              </a:rPr>
              <a:t>Дюков Андрей </a:t>
            </a:r>
            <a:br>
              <a:rPr lang="ru-RU" sz="3200" b="0" dirty="0" smtClean="0">
                <a:solidFill>
                  <a:schemeClr val="bg1"/>
                </a:solidFill>
              </a:rPr>
            </a:br>
            <a:r>
              <a:rPr lang="ru-RU" sz="3200" b="0" dirty="0" smtClean="0">
                <a:solidFill>
                  <a:schemeClr val="bg1"/>
                </a:solidFill>
              </a:rPr>
              <a:t/>
            </a:r>
            <a:br>
              <a:rPr lang="ru-RU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a.dyukov@netrika.ru </a:t>
            </a:r>
            <a:endParaRPr lang="ru-RU" sz="3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110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7473" y="3161837"/>
            <a:ext cx="11106464" cy="478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51472" y="611057"/>
            <a:ext cx="11300808" cy="943523"/>
          </a:xfrm>
        </p:spPr>
        <p:txBody>
          <a:bodyPr/>
          <a:lstStyle/>
          <a:p>
            <a:r>
              <a:rPr lang="ru-RU" sz="4000" dirty="0" smtClean="0">
                <a:solidFill>
                  <a:srgbClr val="00967F"/>
                </a:solidFill>
                <a:latin typeface="Sommet Rounded Black" panose="02000503030000020004" pitchFamily="50" charset="-52"/>
              </a:rPr>
              <a:t>О </a:t>
            </a:r>
            <a:r>
              <a:rPr lang="ru-RU" sz="4000" dirty="0">
                <a:solidFill>
                  <a:srgbClr val="00967F"/>
                </a:solidFill>
                <a:latin typeface="Sommet Rounded Black" panose="02000503030000020004" pitchFamily="50" charset="-52"/>
              </a:rPr>
              <a:t>компании</a:t>
            </a:r>
            <a:r>
              <a:rPr lang="ru-RU" sz="4000" dirty="0" smtClean="0">
                <a:solidFill>
                  <a:srgbClr val="00967F"/>
                </a:solidFill>
                <a:latin typeface="Sommet Rounded Black" panose="02000503030000020004" pitchFamily="50" charset="-52"/>
              </a:rPr>
              <a:t> </a:t>
            </a:r>
            <a:endParaRPr lang="ru-RU" sz="4000" dirty="0">
              <a:solidFill>
                <a:srgbClr val="00967F"/>
              </a:solidFill>
              <a:latin typeface="Sommet Rounded Black" panose="02000503030000020004" pitchFamily="50" charset="-52"/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1121751" y="2140496"/>
            <a:ext cx="11332880" cy="3771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ru-RU" sz="24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Thonburi Bold" pitchFamily="-84" charset="0"/>
              </a:rPr>
              <a:t>«Нетрика» – российский разработчик и поставщик комплексных ИТ-решений для государственного сектора.</a:t>
            </a:r>
          </a:p>
          <a:p>
            <a:pPr marL="0" indent="0">
              <a:lnSpc>
                <a:spcPct val="114000"/>
              </a:lnSpc>
              <a:spcBef>
                <a:spcPts val="1800"/>
              </a:spcBef>
              <a:buNone/>
            </a:pPr>
            <a:endParaRPr lang="ru-RU" sz="24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33537" y="4314990"/>
            <a:ext cx="2393347" cy="1747232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</a:p>
          <a:p>
            <a:pPr algn="ctr"/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Год основания компании</a:t>
            </a:r>
          </a:p>
          <a:p>
            <a:pPr algn="ctr"/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Netrika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07317" y="4314990"/>
            <a:ext cx="2353901" cy="1747232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Ключевых направлений информатизации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88191" y="4314990"/>
            <a:ext cx="2082297" cy="1747232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Регионов РФ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006290" y="4314990"/>
            <a:ext cx="2204311" cy="1747232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&gt;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250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3600" b="1" dirty="0" smtClean="0">
              <a:solidFill>
                <a:schemeClr val="accent3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Успешно реализованных контрактов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0096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1280402" y="418256"/>
            <a:ext cx="11953328" cy="94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>
            <a:lvl1pPr marL="42863" indent="-42863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b="1" u="none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  <a:sym typeface="Gill Sans" pitchFamily="-8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pitchFamily="-8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pitchFamily="-8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pitchFamily="-8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pitchFamily="-8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  <a:sym typeface="Thonburi Bold" charset="0"/>
              </a:defRPr>
            </a:lvl9pPr>
          </a:lstStyle>
          <a:p>
            <a:r>
              <a:rPr lang="ru-RU" sz="4000" dirty="0" smtClean="0">
                <a:solidFill>
                  <a:srgbClr val="00967F"/>
                </a:solidFill>
                <a:latin typeface="Sommet Rounded Black" panose="02000503030000020004" pitchFamily="50" charset="-52"/>
                <a:sym typeface="Thonburi Bold" pitchFamily="-84" charset="0"/>
              </a:rPr>
              <a:t>Опыт «</a:t>
            </a:r>
            <a:r>
              <a:rPr lang="ru-RU" sz="4000" dirty="0" err="1" smtClean="0">
                <a:solidFill>
                  <a:srgbClr val="00967F"/>
                </a:solidFill>
                <a:latin typeface="Sommet Rounded Black" panose="02000503030000020004" pitchFamily="50" charset="-52"/>
                <a:sym typeface="Thonburi Bold" pitchFamily="-84" charset="0"/>
              </a:rPr>
              <a:t>Нетрики</a:t>
            </a:r>
            <a:r>
              <a:rPr lang="ru-RU" sz="4000" dirty="0" smtClean="0">
                <a:solidFill>
                  <a:srgbClr val="00967F"/>
                </a:solidFill>
                <a:latin typeface="Sommet Rounded Black" panose="02000503030000020004" pitchFamily="50" charset="-52"/>
                <a:sym typeface="Thonburi Bold" pitchFamily="-84" charset="0"/>
              </a:rPr>
              <a:t>» в здравоохранении</a:t>
            </a:r>
            <a:endParaRPr lang="ru-RU" sz="4000" dirty="0">
              <a:solidFill>
                <a:srgbClr val="00967F"/>
              </a:solidFill>
              <a:latin typeface="Sommet Rounded Black" panose="02000503030000020004" pitchFamily="50" charset="-52"/>
              <a:sym typeface="Thonburi Bold" pitchFamily="-8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2776" y="7363262"/>
            <a:ext cx="11011115" cy="151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800" dirty="0" smtClean="0">
                <a:latin typeface="+mj-lt"/>
                <a:ea typeface="Calibri" panose="020F0502020204030204" pitchFamily="34" charset="0"/>
              </a:rPr>
              <a:t>«Нетрика» входит в </a:t>
            </a:r>
            <a:r>
              <a:rPr lang="ru-RU" sz="2800" b="1" dirty="0" smtClean="0">
                <a:solidFill>
                  <a:srgbClr val="1DAA8C"/>
                </a:solidFill>
                <a:latin typeface="+mj-lt"/>
                <a:ea typeface="Calibri" panose="020F0502020204030204" pitchFamily="34" charset="0"/>
              </a:rPr>
              <a:t>ТОП-5 </a:t>
            </a:r>
            <a:r>
              <a:rPr lang="ru-RU" sz="2800" dirty="0" smtClean="0">
                <a:latin typeface="+mj-lt"/>
                <a:ea typeface="Calibri" panose="020F0502020204030204" pitchFamily="34" charset="0"/>
              </a:rPr>
              <a:t>поставщиков </a:t>
            </a:r>
            <a:r>
              <a:rPr lang="ru-RU" sz="2800" dirty="0">
                <a:latin typeface="+mj-lt"/>
                <a:ea typeface="Calibri" panose="020F0502020204030204" pitchFamily="34" charset="0"/>
              </a:rPr>
              <a:t>ИТ-решений для </a:t>
            </a:r>
            <a:r>
              <a:rPr lang="ru-RU" sz="2800" dirty="0" smtClean="0">
                <a:latin typeface="+mj-lt"/>
                <a:ea typeface="Calibri" panose="020F0502020204030204" pitchFamily="34" charset="0"/>
              </a:rPr>
              <a:t>здравоохранения в России </a:t>
            </a:r>
            <a:r>
              <a:rPr lang="ru-RU" sz="2800" dirty="0">
                <a:latin typeface="+mj-lt"/>
                <a:ea typeface="Calibri" panose="020F0502020204030204" pitchFamily="34" charset="0"/>
              </a:rPr>
              <a:t>(</a:t>
            </a:r>
            <a:r>
              <a:rPr lang="ru-RU" sz="2800" dirty="0" err="1">
                <a:latin typeface="+mj-lt"/>
                <a:ea typeface="Calibri" panose="020F0502020204030204" pitchFamily="34" charset="0"/>
              </a:rPr>
              <a:t>CNews</a:t>
            </a:r>
            <a:r>
              <a:rPr lang="ru-RU" sz="2800" dirty="0">
                <a:latin typeface="+mj-lt"/>
                <a:ea typeface="Calibri" panose="020F0502020204030204" pitchFamily="34" charset="0"/>
              </a:rPr>
              <a:t>, 2016</a:t>
            </a:r>
            <a:r>
              <a:rPr lang="ru-RU" sz="2800" dirty="0" smtClean="0">
                <a:latin typeface="+mj-lt"/>
                <a:ea typeface="Calibri" panose="020F0502020204030204" pitchFamily="34" charset="0"/>
              </a:rPr>
              <a:t>)</a:t>
            </a:r>
            <a:r>
              <a:rPr lang="en-US" sz="2800" dirty="0">
                <a:latin typeface="+mj-lt"/>
                <a:ea typeface="Calibri" panose="020F0502020204030204" pitchFamily="34" charset="0"/>
              </a:rPr>
              <a:t>.</a:t>
            </a:r>
            <a:endParaRPr lang="ru-RU" sz="2800" dirty="0" smtClean="0">
              <a:latin typeface="+mj-lt"/>
              <a:ea typeface="Calibri" panose="020F0502020204030204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ru-RU" sz="2800" b="1" dirty="0" smtClean="0">
                <a:solidFill>
                  <a:srgbClr val="1DAA8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Лучшая МИС 2016 года </a:t>
            </a:r>
            <a:r>
              <a:rPr lang="ru-RU" sz="2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ITM).</a:t>
            </a:r>
            <a:endParaRPr lang="ru-RU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814" y="1780456"/>
            <a:ext cx="11725085" cy="5066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85976" y="2572544"/>
            <a:ext cx="10801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DAA8C"/>
                </a:solidFill>
                <a:latin typeface="+mj-lt"/>
              </a:rPr>
              <a:t>1</a:t>
            </a:r>
            <a:r>
              <a:rPr lang="ru-RU" sz="3200" b="1" dirty="0">
                <a:solidFill>
                  <a:srgbClr val="1DAA8C"/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1881812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1039616" y="2068488"/>
            <a:ext cx="12309991" cy="7408636"/>
            <a:chOff x="-1082119" y="-32095"/>
            <a:chExt cx="12338064" cy="736522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12331" y="294155"/>
              <a:ext cx="618750" cy="742500"/>
            </a:xfrm>
            <a:prstGeom prst="rect">
              <a:avLst/>
            </a:prstGeom>
          </p:spPr>
        </p:pic>
        <p:sp>
          <p:nvSpPr>
            <p:cNvPr id="3" name="Объект 2"/>
            <p:cNvSpPr txBox="1">
              <a:spLocks/>
            </p:cNvSpPr>
            <p:nvPr/>
          </p:nvSpPr>
          <p:spPr>
            <a:xfrm>
              <a:off x="802984" y="1120352"/>
              <a:ext cx="3736919" cy="445048"/>
            </a:xfrm>
            <a:prstGeom prst="rect">
              <a:avLst/>
            </a:prstGeom>
          </p:spPr>
          <p:txBody>
            <a:bodyPr vert="horz" lIns="130048" tIns="65024" rIns="130048" bIns="65024" rtlCol="0"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5pPr>
              <a:lvl6pPr marL="2286000" algn="l" defTabSz="914400" rtl="0" eaLnBrk="1" latinLnBrk="0" hangingPunct="1"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6pPr>
              <a:lvl7pPr marL="2743200" algn="l" defTabSz="914400" rtl="0" eaLnBrk="1" latinLnBrk="0" hangingPunct="1"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7pPr>
              <a:lvl8pPr marL="3200400" algn="l" defTabSz="914400" rtl="0" eaLnBrk="1" latinLnBrk="0" hangingPunct="1"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8pPr>
              <a:lvl9pPr marL="3657600" algn="l" defTabSz="914400" rtl="0" eaLnBrk="1" latinLnBrk="0" hangingPunct="1"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9pPr>
            </a:lstStyle>
            <a:p>
              <a:r>
                <a:rPr lang="ru-RU" sz="2000" b="1" dirty="0"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Поликлиника</a:t>
              </a: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2740" y="2770915"/>
              <a:ext cx="866250" cy="5175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9627" y="4881833"/>
              <a:ext cx="630000" cy="67500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32606" y="5411221"/>
              <a:ext cx="1162550" cy="477257"/>
            </a:xfrm>
            <a:prstGeom prst="rect">
              <a:avLst/>
            </a:prstGeom>
          </p:spPr>
        </p:pic>
        <p:sp>
          <p:nvSpPr>
            <p:cNvPr id="7" name="Объект 2"/>
            <p:cNvSpPr txBox="1">
              <a:spLocks/>
            </p:cNvSpPr>
            <p:nvPr/>
          </p:nvSpPr>
          <p:spPr>
            <a:xfrm>
              <a:off x="-1082119" y="3054064"/>
              <a:ext cx="2380484" cy="1232589"/>
            </a:xfrm>
            <a:prstGeom prst="rect">
              <a:avLst/>
            </a:prstGeom>
          </p:spPr>
          <p:txBody>
            <a:bodyPr vert="horz" lIns="130048" tIns="65024" rIns="130048" bIns="65024" rtlCol="0">
              <a:norm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5pPr>
              <a:lvl6pPr marL="2286000" algn="l" defTabSz="914400" rtl="0" eaLnBrk="1" latinLnBrk="0" hangingPunct="1"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6pPr>
              <a:lvl7pPr marL="2743200" algn="l" defTabSz="914400" rtl="0" eaLnBrk="1" latinLnBrk="0" hangingPunct="1"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7pPr>
              <a:lvl8pPr marL="3200400" algn="l" defTabSz="914400" rtl="0" eaLnBrk="1" latinLnBrk="0" hangingPunct="1"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8pPr>
              <a:lvl9pPr marL="3657600" algn="l" defTabSz="914400" rtl="0" eaLnBrk="1" latinLnBrk="0" hangingPunct="1"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9pPr>
            </a:lstStyle>
            <a:p>
              <a:r>
                <a:rPr lang="ru-RU" sz="2000" b="1" dirty="0"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Скорая и неотложная помощь </a:t>
              </a:r>
            </a:p>
            <a:p>
              <a:endParaRPr lang="ru-RU" sz="2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Объект 2"/>
            <p:cNvSpPr txBox="1">
              <a:spLocks/>
            </p:cNvSpPr>
            <p:nvPr/>
          </p:nvSpPr>
          <p:spPr>
            <a:xfrm>
              <a:off x="412116" y="5595628"/>
              <a:ext cx="2418966" cy="1492441"/>
            </a:xfrm>
            <a:prstGeom prst="rect">
              <a:avLst/>
            </a:prstGeom>
          </p:spPr>
          <p:txBody>
            <a:bodyPr vert="horz" lIns="130048" tIns="65024" rIns="130048" bIns="65024" rtlCol="0">
              <a:norm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5pPr>
              <a:lvl6pPr marL="2286000" algn="l" defTabSz="914400" rtl="0" eaLnBrk="1" latinLnBrk="0" hangingPunct="1"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6pPr>
              <a:lvl7pPr marL="2743200" algn="l" defTabSz="914400" rtl="0" eaLnBrk="1" latinLnBrk="0" hangingPunct="1"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7pPr>
              <a:lvl8pPr marL="3200400" algn="l" defTabSz="914400" rtl="0" eaLnBrk="1" latinLnBrk="0" hangingPunct="1"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8pPr>
              <a:lvl9pPr marL="3657600" algn="l" defTabSz="914400" rtl="0" eaLnBrk="1" latinLnBrk="0" hangingPunct="1"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9pPr>
            </a:lstStyle>
            <a:p>
              <a:r>
                <a:rPr lang="ru-RU" sz="2000" b="1" dirty="0"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Клинико-диагностическая лаборатория</a:t>
              </a:r>
            </a:p>
          </p:txBody>
        </p:sp>
        <p:sp>
          <p:nvSpPr>
            <p:cNvPr id="10" name="Объект 2"/>
            <p:cNvSpPr txBox="1">
              <a:spLocks/>
            </p:cNvSpPr>
            <p:nvPr/>
          </p:nvSpPr>
          <p:spPr>
            <a:xfrm>
              <a:off x="5174698" y="6018183"/>
              <a:ext cx="5183535" cy="1314950"/>
            </a:xfrm>
            <a:prstGeom prst="rect">
              <a:avLst/>
            </a:prstGeom>
          </p:spPr>
          <p:txBody>
            <a:bodyPr vert="horz" lIns="130048" tIns="65024" rIns="130048" bIns="65024" rtlCol="0">
              <a:normAutofit/>
            </a:bodyPr>
            <a:lstStyle>
              <a:defPPr>
                <a:defRPr lang="ru-RU"/>
              </a:defPPr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</a:defRPr>
              </a:lvl5pPr>
              <a:lvl6pPr>
                <a:defRPr sz="11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</a:defRPr>
              </a:lvl6pPr>
              <a:lvl7pPr>
                <a:defRPr sz="11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</a:defRPr>
              </a:lvl7pPr>
              <a:lvl8pPr>
                <a:defRPr sz="11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</a:defRPr>
              </a:lvl8pPr>
              <a:lvl9pPr>
                <a:defRPr sz="11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</a:defRPr>
              </a:lvl9pPr>
            </a:lstStyle>
            <a:p>
              <a:r>
                <a:rPr lang="ru-RU" sz="2000" b="1" dirty="0">
                  <a:latin typeface="+mn-lt"/>
                </a:rPr>
                <a:t>Частная клиника</a:t>
              </a:r>
            </a:p>
            <a:p>
              <a:endParaRPr lang="ru-RU" sz="2000" b="1" dirty="0">
                <a:latin typeface="+mn-lt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30226" y="1155348"/>
              <a:ext cx="1057500" cy="629999"/>
            </a:xfrm>
            <a:prstGeom prst="rect">
              <a:avLst/>
            </a:prstGeom>
          </p:spPr>
        </p:pic>
        <p:sp>
          <p:nvSpPr>
            <p:cNvPr id="13" name="Объект 2"/>
            <p:cNvSpPr txBox="1">
              <a:spLocks/>
            </p:cNvSpPr>
            <p:nvPr/>
          </p:nvSpPr>
          <p:spPr>
            <a:xfrm>
              <a:off x="7519026" y="1858297"/>
              <a:ext cx="3736919" cy="445048"/>
            </a:xfrm>
            <a:prstGeom prst="rect">
              <a:avLst/>
            </a:prstGeom>
          </p:spPr>
          <p:txBody>
            <a:bodyPr vert="horz" lIns="130048" tIns="65024" rIns="130048" bIns="65024" rtlCol="0">
              <a:norm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5pPr>
              <a:lvl6pPr marL="2286000" algn="l" defTabSz="914400" rtl="0" eaLnBrk="1" latinLnBrk="0" hangingPunct="1"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6pPr>
              <a:lvl7pPr marL="2743200" algn="l" defTabSz="914400" rtl="0" eaLnBrk="1" latinLnBrk="0" hangingPunct="1"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7pPr>
              <a:lvl8pPr marL="3200400" algn="l" defTabSz="914400" rtl="0" eaLnBrk="1" latinLnBrk="0" hangingPunct="1"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8pPr>
              <a:lvl9pPr marL="3657600" algn="l" defTabSz="914400" rtl="0" eaLnBrk="1" latinLnBrk="0" hangingPunct="1"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9pPr>
            </a:lstStyle>
            <a:p>
              <a:r>
                <a:rPr lang="ru-RU" sz="2000" b="1" dirty="0"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Стационар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91943" y="-32095"/>
              <a:ext cx="720000" cy="652500"/>
            </a:xfrm>
            <a:prstGeom prst="rect">
              <a:avLst/>
            </a:prstGeom>
          </p:spPr>
        </p:pic>
        <p:sp>
          <p:nvSpPr>
            <p:cNvPr id="15" name="Объект 2"/>
            <p:cNvSpPr txBox="1">
              <a:spLocks/>
            </p:cNvSpPr>
            <p:nvPr/>
          </p:nvSpPr>
          <p:spPr>
            <a:xfrm>
              <a:off x="4258239" y="683938"/>
              <a:ext cx="3736919" cy="445048"/>
            </a:xfrm>
            <a:prstGeom prst="rect">
              <a:avLst/>
            </a:prstGeom>
          </p:spPr>
          <p:txBody>
            <a:bodyPr vert="horz" lIns="130048" tIns="65024" rIns="130048" bIns="65024" rtlCol="0">
              <a:norm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5pPr>
              <a:lvl6pPr marL="2286000" algn="l" defTabSz="914400" rtl="0" eaLnBrk="1" latinLnBrk="0" hangingPunct="1"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6pPr>
              <a:lvl7pPr marL="2743200" algn="l" defTabSz="914400" rtl="0" eaLnBrk="1" latinLnBrk="0" hangingPunct="1"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7pPr>
              <a:lvl8pPr marL="3200400" algn="l" defTabSz="914400" rtl="0" eaLnBrk="1" latinLnBrk="0" hangingPunct="1"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8pPr>
              <a:lvl9pPr marL="3657600" algn="l" defTabSz="914400" rtl="0" eaLnBrk="1" latinLnBrk="0" hangingPunct="1"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9pPr>
            </a:lstStyle>
            <a:p>
              <a:r>
                <a:rPr lang="ru-RU" sz="2000" b="1" dirty="0"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Диспансер</a:t>
              </a:r>
            </a:p>
          </p:txBody>
        </p:sp>
        <p:sp>
          <p:nvSpPr>
            <p:cNvPr id="33" name="Прямоугольник 32"/>
            <p:cNvSpPr/>
            <p:nvPr/>
          </p:nvSpPr>
          <p:spPr bwMode="auto">
            <a:xfrm>
              <a:off x="4446594" y="2697610"/>
              <a:ext cx="882158" cy="155809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130048" tIns="65024" rIns="130048" bIns="65024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5pPr>
              <a:lvl6pPr marL="2286000" algn="l" defTabSz="914400" rtl="0" eaLnBrk="1" latinLnBrk="0" hangingPunct="1"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6pPr>
              <a:lvl7pPr marL="2743200" algn="l" defTabSz="914400" rtl="0" eaLnBrk="1" latinLnBrk="0" hangingPunct="1"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7pPr>
              <a:lvl8pPr marL="3200400" algn="l" defTabSz="914400" rtl="0" eaLnBrk="1" latinLnBrk="0" hangingPunct="1"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8pPr>
              <a:lvl9pPr marL="3657600" algn="l" defTabSz="914400" rtl="0" eaLnBrk="1" latinLnBrk="0" hangingPunct="1">
                <a:defRPr sz="1100" kern="1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cs typeface="+mn-cs"/>
                  <a:sym typeface="Gill Sans" pitchFamily="-84" charset="0"/>
                </a:defRPr>
              </a:lvl9pPr>
            </a:lstStyle>
            <a:p>
              <a:pPr defTabSz="1300460" eaLnBrk="1" hangingPunct="1"/>
              <a:endParaRPr lang="ru-RU" sz="170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ill Sans" charset="0"/>
              </a:endParaRPr>
            </a:p>
          </p:txBody>
        </p:sp>
      </p:grpSp>
      <p:sp>
        <p:nvSpPr>
          <p:cNvPr id="23" name="Полилиния 22"/>
          <p:cNvSpPr/>
          <p:nvPr/>
        </p:nvSpPr>
        <p:spPr>
          <a:xfrm>
            <a:off x="5090285" y="2236299"/>
            <a:ext cx="2262293" cy="289091"/>
          </a:xfrm>
          <a:custGeom>
            <a:avLst/>
            <a:gdLst>
              <a:gd name="connsiteX0" fmla="*/ 0 w 1590675"/>
              <a:gd name="connsiteY0" fmla="*/ 203267 h 203267"/>
              <a:gd name="connsiteX1" fmla="*/ 504825 w 1590675"/>
              <a:gd name="connsiteY1" fmla="*/ 3242 h 203267"/>
              <a:gd name="connsiteX2" fmla="*/ 1095375 w 1590675"/>
              <a:gd name="connsiteY2" fmla="*/ 79442 h 203267"/>
              <a:gd name="connsiteX3" fmla="*/ 1438275 w 1590675"/>
              <a:gd name="connsiteY3" fmla="*/ 79442 h 203267"/>
              <a:gd name="connsiteX4" fmla="*/ 1590675 w 1590675"/>
              <a:gd name="connsiteY4" fmla="*/ 165167 h 203267"/>
              <a:gd name="connsiteX5" fmla="*/ 1590675 w 1590675"/>
              <a:gd name="connsiteY5" fmla="*/ 165167 h 20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675" h="203267">
                <a:moveTo>
                  <a:pt x="0" y="203267"/>
                </a:moveTo>
                <a:cubicBezTo>
                  <a:pt x="161131" y="113573"/>
                  <a:pt x="322263" y="23879"/>
                  <a:pt x="504825" y="3242"/>
                </a:cubicBezTo>
                <a:cubicBezTo>
                  <a:pt x="687387" y="-17395"/>
                  <a:pt x="939800" y="66742"/>
                  <a:pt x="1095375" y="79442"/>
                </a:cubicBezTo>
                <a:cubicBezTo>
                  <a:pt x="1250950" y="92142"/>
                  <a:pt x="1355725" y="65155"/>
                  <a:pt x="1438275" y="79442"/>
                </a:cubicBezTo>
                <a:cubicBezTo>
                  <a:pt x="1520825" y="93729"/>
                  <a:pt x="1590675" y="165167"/>
                  <a:pt x="1590675" y="165167"/>
                </a:cubicBezTo>
                <a:lnTo>
                  <a:pt x="1590675" y="165167"/>
                </a:lnTo>
              </a:path>
            </a:pathLst>
          </a:cu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64"/>
          </a:p>
        </p:txBody>
      </p:sp>
      <p:sp>
        <p:nvSpPr>
          <p:cNvPr id="25" name="Полилиния 24"/>
          <p:cNvSpPr/>
          <p:nvPr/>
        </p:nvSpPr>
        <p:spPr>
          <a:xfrm>
            <a:off x="8363681" y="2525390"/>
            <a:ext cx="1575057" cy="884220"/>
          </a:xfrm>
          <a:custGeom>
            <a:avLst/>
            <a:gdLst>
              <a:gd name="connsiteX0" fmla="*/ 0 w 1009650"/>
              <a:gd name="connsiteY0" fmla="*/ 0 h 581025"/>
              <a:gd name="connsiteX1" fmla="*/ 733425 w 1009650"/>
              <a:gd name="connsiteY1" fmla="*/ 257175 h 581025"/>
              <a:gd name="connsiteX2" fmla="*/ 1009650 w 1009650"/>
              <a:gd name="connsiteY2" fmla="*/ 5810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650" h="581025">
                <a:moveTo>
                  <a:pt x="0" y="0"/>
                </a:moveTo>
                <a:cubicBezTo>
                  <a:pt x="282575" y="80169"/>
                  <a:pt x="565150" y="160338"/>
                  <a:pt x="733425" y="257175"/>
                </a:cubicBezTo>
                <a:cubicBezTo>
                  <a:pt x="901700" y="354013"/>
                  <a:pt x="955675" y="467519"/>
                  <a:pt x="1009650" y="581025"/>
                </a:cubicBezTo>
              </a:path>
            </a:pathLst>
          </a:cu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64"/>
          </a:p>
        </p:txBody>
      </p:sp>
      <p:sp>
        <p:nvSpPr>
          <p:cNvPr id="35" name="Полилиния 34"/>
          <p:cNvSpPr/>
          <p:nvPr/>
        </p:nvSpPr>
        <p:spPr>
          <a:xfrm>
            <a:off x="2921565" y="5617716"/>
            <a:ext cx="1070187" cy="1584960"/>
          </a:xfrm>
          <a:custGeom>
            <a:avLst/>
            <a:gdLst>
              <a:gd name="connsiteX0" fmla="*/ 0 w 752475"/>
              <a:gd name="connsiteY0" fmla="*/ 0 h 1114425"/>
              <a:gd name="connsiteX1" fmla="*/ 76200 w 752475"/>
              <a:gd name="connsiteY1" fmla="*/ 323850 h 1114425"/>
              <a:gd name="connsiteX2" fmla="*/ 361950 w 752475"/>
              <a:gd name="connsiteY2" fmla="*/ 533400 h 1114425"/>
              <a:gd name="connsiteX3" fmla="*/ 485775 w 752475"/>
              <a:gd name="connsiteY3" fmla="*/ 885825 h 1114425"/>
              <a:gd name="connsiteX4" fmla="*/ 752475 w 752475"/>
              <a:gd name="connsiteY4" fmla="*/ 1114425 h 111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475" h="1114425">
                <a:moveTo>
                  <a:pt x="0" y="0"/>
                </a:moveTo>
                <a:cubicBezTo>
                  <a:pt x="7937" y="117475"/>
                  <a:pt x="15875" y="234950"/>
                  <a:pt x="76200" y="323850"/>
                </a:cubicBezTo>
                <a:cubicBezTo>
                  <a:pt x="136525" y="412750"/>
                  <a:pt x="293688" y="439738"/>
                  <a:pt x="361950" y="533400"/>
                </a:cubicBezTo>
                <a:cubicBezTo>
                  <a:pt x="430213" y="627063"/>
                  <a:pt x="420688" y="788988"/>
                  <a:pt x="485775" y="885825"/>
                </a:cubicBezTo>
                <a:cubicBezTo>
                  <a:pt x="550862" y="982662"/>
                  <a:pt x="651668" y="1048543"/>
                  <a:pt x="752475" y="1114425"/>
                </a:cubicBezTo>
              </a:path>
            </a:pathLst>
          </a:cu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64"/>
          </a:p>
        </p:txBody>
      </p:sp>
      <p:sp>
        <p:nvSpPr>
          <p:cNvPr id="36" name="Полилиния 35"/>
          <p:cNvSpPr/>
          <p:nvPr/>
        </p:nvSpPr>
        <p:spPr>
          <a:xfrm>
            <a:off x="2908018" y="2976116"/>
            <a:ext cx="948267" cy="1666240"/>
          </a:xfrm>
          <a:custGeom>
            <a:avLst/>
            <a:gdLst>
              <a:gd name="connsiteX0" fmla="*/ 0 w 666750"/>
              <a:gd name="connsiteY0" fmla="*/ 1171575 h 1171575"/>
              <a:gd name="connsiteX1" fmla="*/ 66675 w 666750"/>
              <a:gd name="connsiteY1" fmla="*/ 647700 h 1171575"/>
              <a:gd name="connsiteX2" fmla="*/ 323850 w 666750"/>
              <a:gd name="connsiteY2" fmla="*/ 238125 h 1171575"/>
              <a:gd name="connsiteX3" fmla="*/ 666750 w 666750"/>
              <a:gd name="connsiteY3" fmla="*/ 0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750" h="1171575">
                <a:moveTo>
                  <a:pt x="0" y="1171575"/>
                </a:moveTo>
                <a:cubicBezTo>
                  <a:pt x="6350" y="987425"/>
                  <a:pt x="12700" y="803275"/>
                  <a:pt x="66675" y="647700"/>
                </a:cubicBezTo>
                <a:cubicBezTo>
                  <a:pt x="120650" y="492125"/>
                  <a:pt x="223838" y="346075"/>
                  <a:pt x="323850" y="238125"/>
                </a:cubicBezTo>
                <a:cubicBezTo>
                  <a:pt x="423862" y="130175"/>
                  <a:pt x="545306" y="65087"/>
                  <a:pt x="666750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64"/>
          </a:p>
        </p:txBody>
      </p:sp>
      <p:sp>
        <p:nvSpPr>
          <p:cNvPr id="37" name="Полилиния 36"/>
          <p:cNvSpPr/>
          <p:nvPr/>
        </p:nvSpPr>
        <p:spPr>
          <a:xfrm>
            <a:off x="5048391" y="7839369"/>
            <a:ext cx="3847253" cy="311865"/>
          </a:xfrm>
          <a:custGeom>
            <a:avLst/>
            <a:gdLst>
              <a:gd name="connsiteX0" fmla="*/ 0 w 2705100"/>
              <a:gd name="connsiteY0" fmla="*/ 0 h 219280"/>
              <a:gd name="connsiteX1" fmla="*/ 361950 w 2705100"/>
              <a:gd name="connsiteY1" fmla="*/ 104775 h 219280"/>
              <a:gd name="connsiteX2" fmla="*/ 971550 w 2705100"/>
              <a:gd name="connsiteY2" fmla="*/ 219075 h 219280"/>
              <a:gd name="connsiteX3" fmla="*/ 1447800 w 2705100"/>
              <a:gd name="connsiteY3" fmla="*/ 133350 h 219280"/>
              <a:gd name="connsiteX4" fmla="*/ 1905000 w 2705100"/>
              <a:gd name="connsiteY4" fmla="*/ 152400 h 219280"/>
              <a:gd name="connsiteX5" fmla="*/ 2238375 w 2705100"/>
              <a:gd name="connsiteY5" fmla="*/ 219075 h 219280"/>
              <a:gd name="connsiteX6" fmla="*/ 2705100 w 2705100"/>
              <a:gd name="connsiteY6" fmla="*/ 133350 h 21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219280">
                <a:moveTo>
                  <a:pt x="0" y="0"/>
                </a:moveTo>
                <a:cubicBezTo>
                  <a:pt x="100012" y="34131"/>
                  <a:pt x="200025" y="68263"/>
                  <a:pt x="361950" y="104775"/>
                </a:cubicBezTo>
                <a:cubicBezTo>
                  <a:pt x="523875" y="141287"/>
                  <a:pt x="790575" y="214312"/>
                  <a:pt x="971550" y="219075"/>
                </a:cubicBezTo>
                <a:cubicBezTo>
                  <a:pt x="1152525" y="223838"/>
                  <a:pt x="1292225" y="144462"/>
                  <a:pt x="1447800" y="133350"/>
                </a:cubicBezTo>
                <a:cubicBezTo>
                  <a:pt x="1603375" y="122238"/>
                  <a:pt x="1773238" y="138113"/>
                  <a:pt x="1905000" y="152400"/>
                </a:cubicBezTo>
                <a:cubicBezTo>
                  <a:pt x="2036762" y="166687"/>
                  <a:pt x="2105025" y="222250"/>
                  <a:pt x="2238375" y="219075"/>
                </a:cubicBezTo>
                <a:cubicBezTo>
                  <a:pt x="2371725" y="215900"/>
                  <a:pt x="2538412" y="174625"/>
                  <a:pt x="2705100" y="133350"/>
                </a:cubicBezTo>
              </a:path>
            </a:pathLst>
          </a:cu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64"/>
          </a:p>
        </p:txBody>
      </p:sp>
      <p:sp>
        <p:nvSpPr>
          <p:cNvPr id="38" name="Полилиния 37"/>
          <p:cNvSpPr/>
          <p:nvPr/>
        </p:nvSpPr>
        <p:spPr>
          <a:xfrm>
            <a:off x="10182578" y="4330782"/>
            <a:ext cx="609883" cy="3224107"/>
          </a:xfrm>
          <a:custGeom>
            <a:avLst/>
            <a:gdLst>
              <a:gd name="connsiteX0" fmla="*/ 0 w 428824"/>
              <a:gd name="connsiteY0" fmla="*/ 2266950 h 2266950"/>
              <a:gd name="connsiteX1" fmla="*/ 352425 w 428824"/>
              <a:gd name="connsiteY1" fmla="*/ 1762125 h 2266950"/>
              <a:gd name="connsiteX2" fmla="*/ 428625 w 428824"/>
              <a:gd name="connsiteY2" fmla="*/ 1266825 h 2266950"/>
              <a:gd name="connsiteX3" fmla="*/ 342900 w 428824"/>
              <a:gd name="connsiteY3" fmla="*/ 866775 h 2266950"/>
              <a:gd name="connsiteX4" fmla="*/ 390525 w 428824"/>
              <a:gd name="connsiteY4" fmla="*/ 438150 h 2266950"/>
              <a:gd name="connsiteX5" fmla="*/ 228600 w 428824"/>
              <a:gd name="connsiteY5" fmla="*/ 0 h 22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824" h="2266950">
                <a:moveTo>
                  <a:pt x="0" y="2266950"/>
                </a:moveTo>
                <a:cubicBezTo>
                  <a:pt x="140494" y="2097881"/>
                  <a:pt x="280988" y="1928812"/>
                  <a:pt x="352425" y="1762125"/>
                </a:cubicBezTo>
                <a:cubicBezTo>
                  <a:pt x="423863" y="1595437"/>
                  <a:pt x="430213" y="1416050"/>
                  <a:pt x="428625" y="1266825"/>
                </a:cubicBezTo>
                <a:cubicBezTo>
                  <a:pt x="427038" y="1117600"/>
                  <a:pt x="349250" y="1004887"/>
                  <a:pt x="342900" y="866775"/>
                </a:cubicBezTo>
                <a:cubicBezTo>
                  <a:pt x="336550" y="728662"/>
                  <a:pt x="409575" y="582612"/>
                  <a:pt x="390525" y="438150"/>
                </a:cubicBezTo>
                <a:cubicBezTo>
                  <a:pt x="371475" y="293688"/>
                  <a:pt x="300037" y="146844"/>
                  <a:pt x="228600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64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7244" y="1687308"/>
            <a:ext cx="538580" cy="53858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125084" y="7327789"/>
            <a:ext cx="600612" cy="60061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0106" y="2309056"/>
            <a:ext cx="489527" cy="48952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8028" y="1725864"/>
            <a:ext cx="489527" cy="48952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65684" y="2798582"/>
            <a:ext cx="534690" cy="53469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9388" y="7609893"/>
            <a:ext cx="489527" cy="489527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2908018" y="7139275"/>
            <a:ext cx="706011" cy="633970"/>
            <a:chOff x="2057400" y="4985601"/>
            <a:chExt cx="496414" cy="445760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7400" y="4985601"/>
              <a:ext cx="344199" cy="344199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24098" y="5201645"/>
              <a:ext cx="229716" cy="22971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6516" y="4380487"/>
            <a:ext cx="572938" cy="572938"/>
          </a:xfrm>
          <a:prstGeom prst="rect">
            <a:avLst/>
          </a:prstGeom>
        </p:spPr>
      </p:pic>
      <p:sp>
        <p:nvSpPr>
          <p:cNvPr id="55" name="Заголовок 1"/>
          <p:cNvSpPr txBox="1">
            <a:spLocks/>
          </p:cNvSpPr>
          <p:nvPr/>
        </p:nvSpPr>
        <p:spPr>
          <a:xfrm>
            <a:off x="1008432" y="483371"/>
            <a:ext cx="10621065" cy="89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42863" indent="-42863">
              <a:defRPr sz="4800" b="1" u="none">
                <a:solidFill>
                  <a:srgbClr val="00967F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eaLnBrk="1" hangingPunct="1"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</a:defRPr>
            </a:lvl2pPr>
            <a:lvl3pPr eaLnBrk="1" hangingPunct="1"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</a:defRPr>
            </a:lvl3pPr>
            <a:lvl4pPr eaLnBrk="1" hangingPunct="1"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</a:defRPr>
            </a:lvl4pPr>
            <a:lvl5pPr eaLnBrk="1" hangingPunct="1"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rgbClr val="4D4D4D"/>
                </a:solidFill>
                <a:latin typeface="Thonburi Bold" charset="0"/>
                <a:ea typeface="ヒラギノ角ゴ ProN W6" charset="0"/>
                <a:cs typeface="ヒラギノ角ゴ ProN W6" charset="0"/>
              </a:defRPr>
            </a:lvl9pPr>
          </a:lstStyle>
          <a:p>
            <a:r>
              <a:rPr lang="ru-RU" sz="4000" dirty="0" smtClean="0">
                <a:sym typeface="Thonburi Bold" pitchFamily="-84" charset="0"/>
              </a:rPr>
              <a:t>ЕМИС и интеграционная шина: общие цели</a:t>
            </a:r>
            <a:endParaRPr lang="ru-RU" sz="4000" dirty="0">
              <a:sym typeface="Thonburi Bold" pitchFamily="-8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748096" y="3251587"/>
            <a:ext cx="5873095" cy="4111542"/>
            <a:chOff x="2635380" y="2480670"/>
            <a:chExt cx="4129520" cy="2890928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43799" y="2775611"/>
              <a:ext cx="2134094" cy="2134094"/>
            </a:xfrm>
            <a:prstGeom prst="rect">
              <a:avLst/>
            </a:prstGeom>
          </p:spPr>
        </p:pic>
        <p:cxnSp>
          <p:nvCxnSpPr>
            <p:cNvPr id="34" name="Прямая со стрелкой 33"/>
            <p:cNvCxnSpPr/>
            <p:nvPr/>
          </p:nvCxnSpPr>
          <p:spPr bwMode="auto">
            <a:xfrm flipH="1" flipV="1">
              <a:off x="3528358" y="2822553"/>
              <a:ext cx="314369" cy="300077"/>
            </a:xfrm>
            <a:prstGeom prst="straightConnector1">
              <a:avLst/>
            </a:prstGeom>
            <a:ln w="28575" cmpd="dbl">
              <a:solidFill>
                <a:schemeClr val="accent4">
                  <a:lumMod val="75000"/>
                </a:schemeClr>
              </a:solidFill>
              <a:headEnd type="triangle" w="med" len="med"/>
              <a:tailEnd type="triangle"/>
            </a:ln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 bwMode="auto">
            <a:xfrm flipH="1">
              <a:off x="2635380" y="3793511"/>
              <a:ext cx="1023661" cy="1096"/>
            </a:xfrm>
            <a:prstGeom prst="straightConnector1">
              <a:avLst/>
            </a:prstGeom>
            <a:ln w="28575" cmpd="dbl">
              <a:solidFill>
                <a:schemeClr val="accent4">
                  <a:lumMod val="75000"/>
                </a:schemeClr>
              </a:solidFill>
              <a:headEnd type="triangle" w="med" len="med"/>
              <a:tailEnd type="triangle"/>
            </a:ln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 bwMode="auto">
            <a:xfrm flipH="1">
              <a:off x="3397360" y="4711314"/>
              <a:ext cx="539720" cy="545895"/>
            </a:xfrm>
            <a:prstGeom prst="straightConnector1">
              <a:avLst/>
            </a:prstGeom>
            <a:ln w="28575" cmpd="dbl">
              <a:solidFill>
                <a:schemeClr val="accent4">
                  <a:lumMod val="75000"/>
                </a:schemeClr>
              </a:solidFill>
              <a:headEnd type="triangle" w="med" len="med"/>
              <a:tailEnd type="triangle"/>
            </a:ln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 bwMode="auto">
            <a:xfrm>
              <a:off x="5806425" y="4756250"/>
              <a:ext cx="669835" cy="615348"/>
            </a:xfrm>
            <a:prstGeom prst="straightConnector1">
              <a:avLst/>
            </a:prstGeom>
            <a:ln w="28575" cmpd="dbl">
              <a:solidFill>
                <a:schemeClr val="accent4">
                  <a:lumMod val="75000"/>
                </a:schemeClr>
              </a:solidFill>
              <a:headEnd type="triangle" w="med" len="med"/>
              <a:tailEnd type="triangle"/>
            </a:ln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 bwMode="auto">
            <a:xfrm flipV="1">
              <a:off x="5859114" y="2917714"/>
              <a:ext cx="905786" cy="375845"/>
            </a:xfrm>
            <a:prstGeom prst="straightConnector1">
              <a:avLst/>
            </a:prstGeom>
            <a:ln w="28575" cmpd="dbl">
              <a:solidFill>
                <a:schemeClr val="accent4">
                  <a:lumMod val="75000"/>
                </a:schemeClr>
              </a:solidFill>
              <a:headEnd type="triangle" w="med" len="med"/>
              <a:tailEnd type="triangle"/>
            </a:ln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/>
            <p:nvPr/>
          </p:nvCxnSpPr>
          <p:spPr bwMode="auto">
            <a:xfrm flipV="1">
              <a:off x="5235556" y="2480670"/>
              <a:ext cx="140806" cy="341884"/>
            </a:xfrm>
            <a:prstGeom prst="straightConnector1">
              <a:avLst/>
            </a:prstGeom>
            <a:ln w="28575" cmpd="dbl">
              <a:solidFill>
                <a:schemeClr val="accent4">
                  <a:lumMod val="75000"/>
                </a:schemeClr>
              </a:solidFill>
              <a:headEnd type="triangle" w="med" len="med"/>
              <a:tailEnd type="triangle"/>
            </a:ln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>
            <a:off x="5867857" y="4904649"/>
            <a:ext cx="1848846" cy="1095728"/>
            <a:chOff x="4125837" y="3642979"/>
            <a:chExt cx="1299970" cy="77043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96091" y="3793511"/>
              <a:ext cx="329716" cy="329716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25837" y="3642979"/>
              <a:ext cx="317185" cy="317185"/>
            </a:xfrm>
            <a:prstGeom prst="rect">
              <a:avLst/>
            </a:prstGeom>
          </p:spPr>
        </p:pic>
        <p:grpSp>
          <p:nvGrpSpPr>
            <p:cNvPr id="59" name="Группа 58"/>
            <p:cNvGrpSpPr/>
            <p:nvPr/>
          </p:nvGrpSpPr>
          <p:grpSpPr>
            <a:xfrm>
              <a:off x="4283761" y="4080024"/>
              <a:ext cx="409034" cy="333389"/>
              <a:chOff x="2057400" y="4985601"/>
              <a:chExt cx="467251" cy="409361"/>
            </a:xfrm>
          </p:grpSpPr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057400" y="4985601"/>
                <a:ext cx="344199" cy="344199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294935" y="5165246"/>
                <a:ext cx="229716" cy="22971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172250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712934" y="1130919"/>
            <a:ext cx="5755941" cy="7418289"/>
            <a:chOff x="422020" y="1269472"/>
            <a:chExt cx="2590908" cy="4769763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422020" y="1269472"/>
              <a:ext cx="2590908" cy="4769763"/>
            </a:xfrm>
            <a:prstGeom prst="roundRect">
              <a:avLst>
                <a:gd name="adj" fmla="val 7761"/>
              </a:avLst>
            </a:prstGeom>
            <a:solidFill>
              <a:srgbClr val="00A88D"/>
            </a:solidFill>
            <a:ln w="22225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21809" y="1431960"/>
              <a:ext cx="376443" cy="660673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624001" y="1584307"/>
              <a:ext cx="2015064" cy="281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702"/>
                </a:lnSpc>
                <a:spcBef>
                  <a:spcPts val="853"/>
                </a:spcBef>
                <a:spcAft>
                  <a:spcPts val="853"/>
                </a:spcAft>
              </a:pPr>
              <a:r>
                <a:rPr lang="ru-RU" sz="2400" b="1" cap="all" dirty="0" smtClean="0">
                  <a:solidFill>
                    <a:schemeClr val="bg1"/>
                  </a:solidFill>
                  <a:latin typeface="+mj-lt"/>
                </a:rPr>
                <a:t>ОУЗ</a:t>
              </a:r>
              <a:endParaRPr lang="ru-RU" sz="2800" b="1" cap="all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6772832" y="1064196"/>
            <a:ext cx="5851649" cy="7485012"/>
          </a:xfrm>
          <a:prstGeom prst="roundRect">
            <a:avLst>
              <a:gd name="adj" fmla="val 7761"/>
            </a:avLst>
          </a:prstGeom>
          <a:solidFill>
            <a:srgbClr val="00A88D"/>
          </a:solidFill>
          <a:ln w="2222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6" name="Прямоугольник 15"/>
          <p:cNvSpPr/>
          <p:nvPr/>
        </p:nvSpPr>
        <p:spPr>
          <a:xfrm>
            <a:off x="7328977" y="1565042"/>
            <a:ext cx="3804773" cy="457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2"/>
              </a:lnSpc>
              <a:spcBef>
                <a:spcPts val="853"/>
              </a:spcBef>
              <a:spcAft>
                <a:spcPts val="853"/>
              </a:spcAft>
            </a:pPr>
            <a:r>
              <a:rPr lang="ru-RU" sz="2400" b="1" cap="all" dirty="0" smtClean="0">
                <a:solidFill>
                  <a:schemeClr val="bg1"/>
                </a:solidFill>
                <a:latin typeface="+mj-lt"/>
              </a:rPr>
              <a:t>Гражданам</a:t>
            </a:r>
            <a:endParaRPr lang="ru-RU" sz="2800" b="1" cap="all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33750" y="1454555"/>
            <a:ext cx="928591" cy="77062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035784" y="2523321"/>
            <a:ext cx="54330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9301" indent="-37930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Устойчивая в долгосрочной перспективе архитектура ЕГИСЗ.</a:t>
            </a:r>
          </a:p>
          <a:p>
            <a:pPr marL="379301" indent="-37930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Снижение зависимости от единственного поставщика МИС. Здоровая конкуренция.</a:t>
            </a:r>
          </a:p>
          <a:p>
            <a:pPr marL="379301" lvl="0" indent="-37930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Управление 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региональными процессами здравоохранения.</a:t>
            </a:r>
          </a:p>
          <a:p>
            <a:pPr marL="379301" lvl="0" indent="-37930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Мониторинг 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и контроль ключевых показателей. </a:t>
            </a:r>
          </a:p>
          <a:p>
            <a:pPr marL="379301" indent="-37930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Выполнение федеральных требований и показателей «Дорожной карты».</a:t>
            </a:r>
          </a:p>
          <a:p>
            <a:pPr marL="379301" indent="-37930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Повышения общего качества ИС в регионе за счёт внедрения региональных стандартов.</a:t>
            </a:r>
          </a:p>
          <a:p>
            <a:pPr marL="379301" indent="-37930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Эффективное 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распределение ресурсов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.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961396" y="2523321"/>
            <a:ext cx="569117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9301" indent="-37930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Доступная и качественная медицинская помощь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. </a:t>
            </a:r>
          </a:p>
          <a:p>
            <a:pPr marL="379301" indent="-37930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Дистанционная запись на приём .</a:t>
            </a:r>
          </a:p>
          <a:p>
            <a:pPr marL="379301" indent="-37930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Выбор медицинской организации по направлению с учётом времени ожидания начала оказания медицинской помощи.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  <a:p>
            <a:pPr marL="379301" indent="-37930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Вовлеченность пациента в заботу о своём здоровье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. Личный кабинет пациента. С авторизацией через ЕСИА. 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  <a:p>
            <a:pPr marL="379301" indent="-37930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Преемственность медицинской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помощи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при обращении в разные мед. учреждения.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  <a:p>
            <a:pPr marL="379301" lvl="0" indent="-37930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Соблюдений 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гос. гарантий по срокам оказания медицинской помощи.</a:t>
            </a:r>
          </a:p>
          <a:p>
            <a:pPr marL="379301" lvl="0" indent="-37930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Сокращение 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времени ожидания результатов исследований за счёт обмена данными в электронном виде. 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38593" y="12066"/>
            <a:ext cx="10621065" cy="894532"/>
          </a:xfrm>
          <a:prstGeom prst="rect">
            <a:avLst/>
          </a:prstGeom>
        </p:spPr>
        <p:txBody>
          <a:bodyPr vert="horz" lIns="130048" tIns="65024" rIns="130048" bIns="65024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3" indent="-42863" eaLnBrk="0" hangingPunct="0"/>
            <a:r>
              <a:rPr lang="ru-RU" sz="4000" b="1" dirty="0" smtClean="0">
                <a:solidFill>
                  <a:srgbClr val="00967F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  <a:sym typeface="Thonburi Bold" pitchFamily="-84" charset="0"/>
              </a:rPr>
              <a:t>Что нужно регионам от ЕГИСЗ ?</a:t>
            </a:r>
            <a:endParaRPr lang="ru-RU" sz="4000" b="1" dirty="0">
              <a:solidFill>
                <a:srgbClr val="00967F"/>
              </a:solidFill>
              <a:latin typeface="Sommet Rounded Black" panose="02000503030000020004" pitchFamily="50" charset="-52"/>
              <a:ea typeface="Verdana" panose="020B0604030504040204" pitchFamily="34" charset="0"/>
              <a:cs typeface="Arial" panose="020B0604020202020204" pitchFamily="34" charset="0"/>
              <a:sym typeface="Thonburi Bold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3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12934" y="1311024"/>
            <a:ext cx="5755941" cy="4842038"/>
          </a:xfrm>
          <a:prstGeom prst="roundRect">
            <a:avLst>
              <a:gd name="adj" fmla="val 7761"/>
            </a:avLst>
          </a:prstGeom>
          <a:solidFill>
            <a:srgbClr val="00A88D"/>
          </a:solidFill>
          <a:ln w="2222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1" name="Прямоугольник 10"/>
          <p:cNvSpPr/>
          <p:nvPr/>
        </p:nvSpPr>
        <p:spPr>
          <a:xfrm>
            <a:off x="1161653" y="1800679"/>
            <a:ext cx="4476650" cy="438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2"/>
              </a:lnSpc>
              <a:spcBef>
                <a:spcPts val="853"/>
              </a:spcBef>
              <a:spcAft>
                <a:spcPts val="853"/>
              </a:spcAft>
            </a:pPr>
            <a:r>
              <a:rPr lang="ru-RU" sz="2400" b="1" cap="all" dirty="0" err="1" smtClean="0">
                <a:solidFill>
                  <a:schemeClr val="bg1"/>
                </a:solidFill>
                <a:latin typeface="+mj-lt"/>
              </a:rPr>
              <a:t>РАЗРАБОТЧИКам</a:t>
            </a:r>
            <a:endParaRPr lang="ru-RU" sz="2800" b="1" cap="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72832" y="1244300"/>
            <a:ext cx="5851649" cy="4908761"/>
          </a:xfrm>
          <a:prstGeom prst="roundRect">
            <a:avLst>
              <a:gd name="adj" fmla="val 7761"/>
            </a:avLst>
          </a:prstGeom>
          <a:solidFill>
            <a:srgbClr val="00A88D"/>
          </a:solidFill>
          <a:ln w="2222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5" name="Прямоугольник 24"/>
          <p:cNvSpPr/>
          <p:nvPr/>
        </p:nvSpPr>
        <p:spPr>
          <a:xfrm>
            <a:off x="1035784" y="2703426"/>
            <a:ext cx="50798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9301" indent="-37930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Простые и понятные стандарты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обмена данными.</a:t>
            </a:r>
          </a:p>
          <a:p>
            <a:pPr marL="379301" indent="-37930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Открытые профили интеграции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marL="379301" indent="-37930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«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Экранирование» разработчиков от изменений в федеральных сервисах – все доработки происходят на стороне интеграционной шины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.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91725" y="2380874"/>
            <a:ext cx="56376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9301" lvl="0" indent="-37930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Соответствие МИС специализации, уровню 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оснащённости и финансовыми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возможностям МО.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  <a:p>
            <a:pPr marL="379301" lvl="0" indent="-37930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Интегрированная электронная медицинская карта доступна во всех учреждениях.</a:t>
            </a:r>
          </a:p>
          <a:p>
            <a:pPr marL="379301" lvl="0" indent="-37930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Электронный обмен данными с другими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организациями.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7707" y="1469995"/>
            <a:ext cx="991691" cy="7892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5682" y="1470828"/>
            <a:ext cx="788400" cy="7884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134328" y="6732686"/>
            <a:ext cx="111286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9301" indent="-37930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Больше времени для лечения пациента.</a:t>
            </a:r>
          </a:p>
          <a:p>
            <a:pPr marL="379301" indent="-37930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Полная и своевременная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информация.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  <a:p>
            <a:pPr marL="379301" indent="-37930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Новые 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технологии не ломают работающие процессы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 marL="379301" indent="-37930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Научные 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исследования.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38593" y="6330583"/>
            <a:ext cx="11884179" cy="2218625"/>
          </a:xfrm>
          <a:prstGeom prst="roundRect">
            <a:avLst>
              <a:gd name="adj" fmla="val 7761"/>
            </a:avLst>
          </a:prstGeom>
          <a:solidFill>
            <a:srgbClr val="00A88D"/>
          </a:solidFill>
          <a:ln w="2222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140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106" y="7180351"/>
            <a:ext cx="991691" cy="789233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022794" y="6520777"/>
            <a:ext cx="7576555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2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cap="all" dirty="0" smtClean="0">
                <a:solidFill>
                  <a:schemeClr val="bg1"/>
                </a:solidFill>
                <a:latin typeface="+mj-lt"/>
              </a:rPr>
              <a:t>врачам</a:t>
            </a:r>
            <a:endParaRPr lang="ru-RU" sz="2800" b="1" cap="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87364" y="6635059"/>
            <a:ext cx="111286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9301" indent="-37930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Больше времени для лечения пациента.</a:t>
            </a:r>
          </a:p>
          <a:p>
            <a:pPr marL="379301" indent="-37930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Полная и своевременная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информация.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  <a:p>
            <a:pPr marL="379301" indent="-37930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Новые 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технологии не ломают работающие процессы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 marL="379301" indent="-37930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Научные 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исследования.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013367" y="1769575"/>
            <a:ext cx="4476650" cy="438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2"/>
              </a:lnSpc>
              <a:spcBef>
                <a:spcPts val="853"/>
              </a:spcBef>
              <a:spcAft>
                <a:spcPts val="853"/>
              </a:spcAft>
            </a:pPr>
            <a:r>
              <a:rPr lang="ru-RU" sz="2400" b="1" cap="all" dirty="0" err="1" smtClean="0">
                <a:solidFill>
                  <a:schemeClr val="bg1"/>
                </a:solidFill>
                <a:latin typeface="+mj-lt"/>
              </a:rPr>
              <a:t>РУКОВОДИТЕЛям</a:t>
            </a:r>
            <a:r>
              <a:rPr lang="ru-RU" sz="2400" b="1" cap="all" dirty="0" smtClean="0">
                <a:solidFill>
                  <a:schemeClr val="bg1"/>
                </a:solidFill>
                <a:latin typeface="+mj-lt"/>
              </a:rPr>
              <a:t> МО</a:t>
            </a:r>
            <a:endParaRPr lang="ru-RU" sz="2800" b="1" cap="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05066" y="174206"/>
            <a:ext cx="10621065" cy="894532"/>
          </a:xfrm>
          <a:prstGeom prst="rect">
            <a:avLst/>
          </a:prstGeom>
        </p:spPr>
        <p:txBody>
          <a:bodyPr vert="horz" lIns="130048" tIns="65024" rIns="130048" bIns="65024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3" indent="-42863" eaLnBrk="0" hangingPunct="0"/>
            <a:r>
              <a:rPr lang="ru-RU" sz="4000" b="1" dirty="0" smtClean="0">
                <a:solidFill>
                  <a:srgbClr val="00967F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  <a:sym typeface="Thonburi Bold" pitchFamily="-84" charset="0"/>
              </a:rPr>
              <a:t>Что нужно регионам от ЕГИСЗ ?</a:t>
            </a:r>
            <a:endParaRPr lang="ru-RU" sz="4000" b="1" dirty="0">
              <a:solidFill>
                <a:srgbClr val="00967F"/>
              </a:solidFill>
              <a:latin typeface="Sommet Rounded Black" panose="02000503030000020004" pitchFamily="50" charset="-52"/>
              <a:ea typeface="Verdana" panose="020B0604030504040204" pitchFamily="34" charset="0"/>
              <a:cs typeface="Arial" panose="020B0604020202020204" pitchFamily="34" charset="0"/>
              <a:sym typeface="Thonburi Bold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67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-266352" y="-811832"/>
            <a:ext cx="13271152" cy="10801200"/>
          </a:xfrm>
          <a:prstGeom prst="rect">
            <a:avLst/>
          </a:prstGeom>
          <a:solidFill>
            <a:srgbClr val="1DAA8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461840" y="2428528"/>
            <a:ext cx="10621065" cy="1902644"/>
          </a:xfrm>
          <a:prstGeom prst="rect">
            <a:avLst/>
          </a:prstGeom>
        </p:spPr>
        <p:txBody>
          <a:bodyPr vert="horz" lIns="130048" tIns="65024" rIns="130048" bIns="65024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3" indent="-42863" eaLnBrk="0" hangingPunct="0"/>
            <a:r>
              <a:rPr lang="ru-RU" sz="4800" b="1" dirty="0" smtClean="0">
                <a:solidFill>
                  <a:schemeClr val="bg1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  <a:sym typeface="Thonburi Bold" pitchFamily="-84" charset="0"/>
              </a:rPr>
              <a:t>ЕМИС </a:t>
            </a:r>
            <a:r>
              <a:rPr lang="en-US" sz="4800" b="1" dirty="0" smtClean="0">
                <a:solidFill>
                  <a:schemeClr val="bg1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  <a:sym typeface="Thonburi Bold" pitchFamily="-84" charset="0"/>
              </a:rPr>
              <a:t>vs </a:t>
            </a:r>
            <a:r>
              <a:rPr lang="ru-RU" sz="4800" b="1" dirty="0" smtClean="0">
                <a:solidFill>
                  <a:schemeClr val="bg1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  <a:sym typeface="Thonburi Bold" pitchFamily="-84" charset="0"/>
              </a:rPr>
              <a:t>Интеграционная шина: </a:t>
            </a:r>
          </a:p>
          <a:p>
            <a:pPr marL="42863" indent="-42863" eaLnBrk="0" hangingPunct="0"/>
            <a:r>
              <a:rPr lang="ru-RU" sz="4800" b="1" dirty="0" smtClean="0">
                <a:solidFill>
                  <a:schemeClr val="bg1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  <a:sym typeface="Thonburi Bold" pitchFamily="-84" charset="0"/>
              </a:rPr>
              <a:t>в чём различия?</a:t>
            </a:r>
            <a:endParaRPr lang="ru-RU" sz="4800" b="1" dirty="0">
              <a:solidFill>
                <a:schemeClr val="bg1"/>
              </a:solidFill>
              <a:latin typeface="Sommet Rounded Black" panose="02000503030000020004" pitchFamily="50" charset="-52"/>
              <a:ea typeface="Verdana" panose="020B0604030504040204" pitchFamily="34" charset="0"/>
              <a:cs typeface="Arial" panose="020B0604020202020204" pitchFamily="34" charset="0"/>
              <a:sym typeface="Thonburi Bold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8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" t="671" r="3569" b="-671"/>
          <a:stretch/>
        </p:blipFill>
        <p:spPr>
          <a:xfrm>
            <a:off x="-34504" y="-595808"/>
            <a:ext cx="13685036" cy="11089232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139017" y="628328"/>
            <a:ext cx="10621065" cy="894532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</p:spPr>
        <p:txBody>
          <a:bodyPr vert="horz" lIns="130048" tIns="65024" rIns="130048" bIns="65024" rtlCol="0" anchor="b">
            <a:noAutofit/>
          </a:bodyPr>
          <a:lstStyle>
            <a:defPPr>
              <a:defRPr lang="en-US"/>
            </a:defPPr>
            <a:lvl1pPr marL="42863" indent="-42863">
              <a:defRPr sz="4800" b="1">
                <a:solidFill>
                  <a:schemeClr val="bg1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 smtClean="0">
                <a:sym typeface="Thonburi Bold" pitchFamily="-84" charset="0"/>
              </a:rPr>
              <a:t>Разделение ответственности</a:t>
            </a:r>
            <a:endParaRPr lang="ru-RU" dirty="0">
              <a:sym typeface="Thonburi Bold" pitchFamily="-8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5776" y="3508648"/>
            <a:ext cx="4680519" cy="4191683"/>
          </a:xfrm>
          <a:prstGeom prst="rect">
            <a:avLst/>
          </a:prstGeom>
          <a:solidFill>
            <a:srgbClr val="333333">
              <a:alpha val="69804"/>
            </a:srgbClr>
          </a:solidFill>
        </p:spPr>
        <p:txBody>
          <a:bodyPr vert="horz" lIns="130048" tIns="65024" rIns="130048" bIns="65024" rtlCol="0" anchor="t">
            <a:noAutofit/>
          </a:bodyPr>
          <a:lstStyle/>
          <a:p>
            <a:pPr marL="42863" indent="-42863"/>
            <a:r>
              <a:rPr lang="ru-RU" sz="3200" b="1" dirty="0">
                <a:solidFill>
                  <a:srgbClr val="FFC000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ЕМИС </a:t>
            </a:r>
          </a:p>
          <a:p>
            <a:pPr marL="42863" indent="-42863"/>
            <a:endParaRPr lang="ru-RU" sz="3200" b="1" dirty="0">
              <a:solidFill>
                <a:srgbClr val="FFC000"/>
              </a:solidFill>
              <a:latin typeface="Sommet Rounded Black" panose="02000503030000020004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2863" indent="-42863"/>
            <a:r>
              <a:rPr lang="ru-RU" sz="3200" b="1" dirty="0">
                <a:solidFill>
                  <a:srgbClr val="FFC000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Консолидация ответственности на региональных ОУЗ и </a:t>
            </a:r>
            <a:r>
              <a:rPr lang="ru-RU" sz="3200" b="1" dirty="0" smtClean="0">
                <a:solidFill>
                  <a:srgbClr val="FFC000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МИАЦ</a:t>
            </a:r>
            <a:endParaRPr lang="ru-RU" sz="3200" b="1" dirty="0">
              <a:solidFill>
                <a:srgbClr val="FFC000"/>
              </a:solidFill>
              <a:latin typeface="Sommet Rounded Black" panose="02000503030000020004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18624" y="3508649"/>
            <a:ext cx="4840955" cy="4191682"/>
          </a:xfrm>
          <a:prstGeom prst="rect">
            <a:avLst/>
          </a:prstGeom>
          <a:solidFill>
            <a:srgbClr val="333333">
              <a:alpha val="69804"/>
            </a:srgbClr>
          </a:solidFill>
        </p:spPr>
        <p:txBody>
          <a:bodyPr vert="horz" lIns="130048" tIns="65024" rIns="130048" bIns="65024" rtlCol="0" anchor="t">
            <a:noAutofit/>
          </a:bodyPr>
          <a:lstStyle/>
          <a:p>
            <a:pPr marL="42863" indent="-42863"/>
            <a:r>
              <a:rPr lang="ru-RU" sz="3200" b="1" dirty="0">
                <a:solidFill>
                  <a:srgbClr val="06FACC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Шина</a:t>
            </a:r>
          </a:p>
          <a:p>
            <a:pPr marL="42863" indent="-42863"/>
            <a:endParaRPr lang="ru-RU" sz="3200" b="1" dirty="0">
              <a:solidFill>
                <a:srgbClr val="06FACC"/>
              </a:solidFill>
              <a:latin typeface="Sommet Rounded Black" panose="02000503030000020004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2863" indent="-42863"/>
            <a:r>
              <a:rPr lang="ru-RU" sz="3200" b="1" dirty="0">
                <a:solidFill>
                  <a:srgbClr val="06FACC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Разделение уровней ответственности между региональными ОУЗ и </a:t>
            </a:r>
            <a:r>
              <a:rPr lang="ru-RU" sz="3200" b="1" dirty="0" smtClean="0">
                <a:solidFill>
                  <a:srgbClr val="06FACC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МО</a:t>
            </a:r>
            <a:endParaRPr lang="ru-RU" sz="3200" b="1" dirty="0">
              <a:solidFill>
                <a:srgbClr val="06FACC"/>
              </a:solidFill>
              <a:latin typeface="Sommet Rounded Black" panose="02000503030000020004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6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91868" y="484312"/>
            <a:ext cx="10621065" cy="894532"/>
          </a:xfrm>
          <a:prstGeom prst="rect">
            <a:avLst/>
          </a:prstGeom>
          <a:noFill/>
        </p:spPr>
        <p:txBody>
          <a:bodyPr vert="horz" lIns="130048" tIns="65024" rIns="130048" bIns="65024" rtlCol="0" anchor="b">
            <a:noAutofit/>
          </a:bodyPr>
          <a:lstStyle>
            <a:defPPr>
              <a:defRPr lang="en-US"/>
            </a:defPPr>
            <a:lvl1pPr marL="42863" indent="-42863" algn="ctr">
              <a:defRPr sz="4800" b="1">
                <a:solidFill>
                  <a:srgbClr val="04C8A3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ym typeface="Thonburi Bold" pitchFamily="-84" charset="0"/>
              </a:rPr>
              <a:t>Стандартизация</a:t>
            </a:r>
          </a:p>
        </p:txBody>
      </p:sp>
      <p:pic>
        <p:nvPicPr>
          <p:cNvPr id="2050" name="Picture 2" descr="Image result for программное обеспеч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775" y="2163342"/>
            <a:ext cx="5759173" cy="566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85776" y="6416255"/>
            <a:ext cx="5759173" cy="1412873"/>
          </a:xfrm>
          <a:prstGeom prst="rect">
            <a:avLst/>
          </a:prstGeom>
          <a:solidFill>
            <a:srgbClr val="1C1C1C">
              <a:alpha val="69804"/>
            </a:srgbClr>
          </a:solidFill>
        </p:spPr>
        <p:txBody>
          <a:bodyPr vert="horz" lIns="130048" tIns="65024" rIns="130048" bIns="65024" rtlCol="0" anchor="t">
            <a:noAutofit/>
          </a:bodyPr>
          <a:lstStyle/>
          <a:p>
            <a:pPr marL="42863" indent="-42863"/>
            <a:r>
              <a:rPr lang="ru-RU" sz="2800" b="1" dirty="0">
                <a:solidFill>
                  <a:srgbClr val="FFC000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</a:rPr>
              <a:t>ЕМИС </a:t>
            </a:r>
          </a:p>
          <a:p>
            <a:pPr marL="42863" indent="-42863"/>
            <a:r>
              <a:rPr lang="ru-RU" sz="2800" b="1" dirty="0" smtClean="0">
                <a:solidFill>
                  <a:srgbClr val="FFC000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Стандартизация ПО</a:t>
            </a:r>
            <a:endParaRPr lang="ru-RU" sz="2800" b="1" dirty="0">
              <a:solidFill>
                <a:srgbClr val="FFC000"/>
              </a:solidFill>
              <a:latin typeface="Sommet Rounded Black" panose="02000503030000020004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Image result for процесс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0940" y="2284512"/>
            <a:ext cx="5616624" cy="424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980941" y="6416255"/>
            <a:ext cx="5616623" cy="1412873"/>
          </a:xfrm>
          <a:prstGeom prst="rect">
            <a:avLst/>
          </a:prstGeom>
          <a:solidFill>
            <a:srgbClr val="1C1C1C">
              <a:alpha val="69804"/>
            </a:srgbClr>
          </a:solidFill>
        </p:spPr>
        <p:txBody>
          <a:bodyPr vert="horz" lIns="130048" tIns="65024" rIns="130048" bIns="65024" rtlCol="0" anchor="t">
            <a:noAutofit/>
          </a:bodyPr>
          <a:lstStyle/>
          <a:p>
            <a:pPr marL="42863" indent="-42863"/>
            <a:r>
              <a:rPr lang="ru-RU" sz="2800" b="1" dirty="0">
                <a:solidFill>
                  <a:srgbClr val="06FACC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ШИНА</a:t>
            </a:r>
          </a:p>
          <a:p>
            <a:pPr marL="42863" indent="-42863"/>
            <a:r>
              <a:rPr lang="ru-RU" sz="2800" b="1" dirty="0" smtClean="0">
                <a:solidFill>
                  <a:srgbClr val="06FACC"/>
                </a:solidFill>
                <a:latin typeface="Sommet Rounded Black" panose="02000503030000020004" pitchFamily="50" charset="-52"/>
                <a:ea typeface="Verdana" panose="020B0604030504040204" pitchFamily="34" charset="0"/>
                <a:cs typeface="Arial" panose="020B0604020202020204" pitchFamily="34" charset="0"/>
              </a:rPr>
              <a:t>Стандартизация процессов</a:t>
            </a:r>
            <a:endParaRPr lang="ru-RU" sz="2800" b="1" dirty="0">
              <a:solidFill>
                <a:srgbClr val="06FACC"/>
              </a:solidFill>
              <a:latin typeface="Sommet Rounded Black" panose="02000503030000020004" pitchFamily="50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13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itle &amp; Subtitle">
  <a:themeElements>
    <a:clrScheme name="Другая 5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00967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Title &amp; Subtitle">
      <a:majorFont>
        <a:latin typeface="Thonburi Bold"/>
        <a:ea typeface="ヒラギノ角ゴ ProN W6"/>
        <a:cs typeface="ヒラギノ角ゴ ProN W6"/>
      </a:majorFont>
      <a:minorFont>
        <a:latin typeface="Thonbu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Нетрика">
  <a:themeElements>
    <a:clrScheme name="Нетрика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Netrika">
      <a:majorFont>
        <a:latin typeface="Proxima Nova Rg"/>
        <a:ea typeface=""/>
        <a:cs typeface=""/>
      </a:majorFont>
      <a:minorFont>
        <a:latin typeface="Proxima Nova L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Нетрика" id="{08D030E3-EE43-4ECE-BDD1-4E8D87AAA766}" vid="{FB196759-F73E-4765-AA59-2EB4C0A057E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18075</TotalTime>
  <Pages>0</Pages>
  <Words>497</Words>
  <Characters>0</Characters>
  <Application>Microsoft Office PowerPoint</Application>
  <PresentationFormat>Произвольный</PresentationFormat>
  <Lines>0</Lines>
  <Paragraphs>124</Paragraphs>
  <Slides>16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32" baseType="lpstr">
      <vt:lpstr>Arial</vt:lpstr>
      <vt:lpstr>Gill Sans</vt:lpstr>
      <vt:lpstr>ヒラギノ角ゴ ProN W3</vt:lpstr>
      <vt:lpstr>Sommet Rounded Black</vt:lpstr>
      <vt:lpstr>Verdana</vt:lpstr>
      <vt:lpstr>Thonburi Bold</vt:lpstr>
      <vt:lpstr>Proxima Nova Rg</vt:lpstr>
      <vt:lpstr>Thonburi</vt:lpstr>
      <vt:lpstr>Proxima Nova Lt</vt:lpstr>
      <vt:lpstr>Calibri</vt:lpstr>
      <vt:lpstr>Times New Roman</vt:lpstr>
      <vt:lpstr>Wingdings</vt:lpstr>
      <vt:lpstr>ヒラギノ角ゴ ProN W6</vt:lpstr>
      <vt:lpstr>Arial Narrow</vt:lpstr>
      <vt:lpstr>1_Title &amp; Subtitle</vt:lpstr>
      <vt:lpstr>Нетрика</vt:lpstr>
      <vt:lpstr>Преимущества и недостатки интеграционного подхода: откровенный разговор.  </vt:lpstr>
      <vt:lpstr>О компании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внимание!    Дюков Андрей   a.dyukov@netrika.ru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N3.Региональный фрагмент</dc:title>
  <dc:subject/>
  <dc:creator>user</dc:creator>
  <cp:keywords/>
  <dc:description/>
  <cp:lastModifiedBy>Михаил</cp:lastModifiedBy>
  <cp:revision>638</cp:revision>
  <cp:lastPrinted>2017-01-20T13:09:27Z</cp:lastPrinted>
  <dcterms:modified xsi:type="dcterms:W3CDTF">2017-04-12T12:25:52Z</dcterms:modified>
</cp:coreProperties>
</file>